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8"/>
  </p:notesMasterIdLst>
  <p:handoutMasterIdLst>
    <p:handoutMasterId r:id="rId29"/>
  </p:handoutMasterIdLst>
  <p:sldIdLst>
    <p:sldId id="1779" r:id="rId7"/>
    <p:sldId id="1829" r:id="rId8"/>
    <p:sldId id="1811" r:id="rId9"/>
    <p:sldId id="1812" r:id="rId10"/>
    <p:sldId id="1795" r:id="rId11"/>
    <p:sldId id="1831" r:id="rId12"/>
    <p:sldId id="1832" r:id="rId13"/>
    <p:sldId id="1830" r:id="rId14"/>
    <p:sldId id="1809" r:id="rId15"/>
    <p:sldId id="1834" r:id="rId16"/>
    <p:sldId id="1836" r:id="rId17"/>
    <p:sldId id="1816" r:id="rId18"/>
    <p:sldId id="1828" r:id="rId19"/>
    <p:sldId id="1835" r:id="rId20"/>
    <p:sldId id="1833" r:id="rId21"/>
    <p:sldId id="1824" r:id="rId22"/>
    <p:sldId id="1837" r:id="rId23"/>
    <p:sldId id="1838" r:id="rId24"/>
    <p:sldId id="1839" r:id="rId25"/>
    <p:sldId id="1840" r:id="rId26"/>
    <p:sldId id="680" r:id="rId27"/>
  </p:sldIdLst>
  <p:sldSz cx="12196763" cy="6858000"/>
  <p:notesSz cx="6805613" cy="9939338"/>
  <p:custDataLst>
    <p:tags r:id="rId3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0" autoAdjust="0"/>
    <p:restoredTop sz="96223" autoAdjust="0"/>
  </p:normalViewPr>
  <p:slideViewPr>
    <p:cSldViewPr showGuides="1">
      <p:cViewPr varScale="1">
        <p:scale>
          <a:sx n="117" d="100"/>
          <a:sy n="117" d="100"/>
        </p:scale>
        <p:origin x="52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tags" Target="tags/tag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2023/1/29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1/29/23 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79219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1/29/23 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21988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12434969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系列模型转换与优化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70485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计算图优化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离线优化模块</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计算图优化</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86170790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4936D4F-1B7D-AE45-AAC4-E28B5B400D9F}"/>
              </a:ext>
            </a:extLst>
          </p:cNvPr>
          <p:cNvPicPr>
            <a:picLocks noChangeAspect="1"/>
          </p:cNvPicPr>
          <p:nvPr/>
        </p:nvPicPr>
        <p:blipFill>
          <a:blip r:embed="rId2"/>
          <a:stretch>
            <a:fillRect/>
          </a:stretch>
        </p:blipFill>
        <p:spPr>
          <a:xfrm>
            <a:off x="985813" y="581371"/>
            <a:ext cx="10033967" cy="5563220"/>
          </a:xfrm>
          <a:prstGeom prst="rect">
            <a:avLst/>
          </a:prstGeom>
        </p:spPr>
      </p:pic>
    </p:spTree>
    <p:extLst>
      <p:ext uri="{BB962C8B-B14F-4D97-AF65-F5344CB8AC3E}">
        <p14:creationId xmlns:p14="http://schemas.microsoft.com/office/powerpoint/2010/main" val="209272810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1BB9CD0-9B7E-D04B-AE7B-496B6C001FF1}"/>
              </a:ext>
            </a:extLst>
          </p:cNvPr>
          <p:cNvSpPr>
            <a:spLocks noGrp="1"/>
          </p:cNvSpPr>
          <p:nvPr>
            <p:ph type="title"/>
          </p:nvPr>
        </p:nvSpPr>
        <p:spPr/>
        <p:txBody>
          <a:bodyPr/>
          <a:lstStyle/>
          <a:p>
            <a:r>
              <a:rPr lang="zh-CN" altLang="en-US" dirty="0"/>
              <a:t>计算图优化 </a:t>
            </a:r>
            <a:r>
              <a:rPr lang="en-US" altLang="zh-CN" dirty="0"/>
              <a:t>(a.k.a.,</a:t>
            </a:r>
            <a:r>
              <a:rPr lang="zh-CN" altLang="en-US" dirty="0"/>
              <a:t> 图优化</a:t>
            </a:r>
            <a:r>
              <a:rPr lang="en-US" altLang="zh-CN" dirty="0"/>
              <a:t>)</a:t>
            </a:r>
            <a:endParaRPr lang="zh-CN" altLang="en-US" dirty="0"/>
          </a:p>
        </p:txBody>
      </p:sp>
      <p:sp>
        <p:nvSpPr>
          <p:cNvPr id="6" name="内容占位符 5">
            <a:extLst>
              <a:ext uri="{FF2B5EF4-FFF2-40B4-BE49-F238E27FC236}">
                <a16:creationId xmlns:a16="http://schemas.microsoft.com/office/drawing/2014/main" id="{2A0FD957-7D92-3443-9163-F40F0171F8A6}"/>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图优化：</a:t>
            </a:r>
            <a:r>
              <a:rPr lang="zh-CN" altLang="en-US" dirty="0">
                <a:latin typeface="Gill Sans MT" panose="020B0502020104020203" pitchFamily="34" charset="0"/>
              </a:rPr>
              <a:t>基于一系列预先写好的模板，减少转换模块生成的计算图中的</a:t>
            </a:r>
            <a:r>
              <a:rPr lang="zh-CN" altLang="en-US" u="sng" dirty="0">
                <a:latin typeface="Gill Sans MT" panose="020B0502020104020203" pitchFamily="34" charset="0"/>
              </a:rPr>
              <a:t>冗余计算</a:t>
            </a:r>
            <a:r>
              <a:rPr lang="zh-CN" altLang="en-US" dirty="0">
                <a:latin typeface="Gill Sans MT" panose="020B0502020104020203" pitchFamily="34" charset="0"/>
              </a:rPr>
              <a:t>，比如 </a:t>
            </a:r>
            <a:r>
              <a:rPr lang="en-US" altLang="zh-CN" dirty="0">
                <a:latin typeface="Gill Sans MT" panose="020B0502020104020203" pitchFamily="34" charset="0"/>
              </a:rPr>
              <a:t>Convolution </a:t>
            </a:r>
            <a:r>
              <a:rPr lang="zh-CN" altLang="en-US" dirty="0">
                <a:latin typeface="Gill Sans MT" panose="020B0502020104020203" pitchFamily="34" charset="0"/>
              </a:rPr>
              <a:t>与 </a:t>
            </a:r>
            <a:r>
              <a:rPr lang="en-US" altLang="zh-CN" dirty="0">
                <a:latin typeface="Gill Sans MT" panose="020B0502020104020203" pitchFamily="34" charset="0"/>
              </a:rPr>
              <a:t>Batch Normal / Scale </a:t>
            </a:r>
            <a:r>
              <a:rPr lang="zh-CN" altLang="en-US" dirty="0">
                <a:latin typeface="Gill Sans MT" panose="020B0502020104020203" pitchFamily="34" charset="0"/>
              </a:rPr>
              <a:t>的合并，</a:t>
            </a:r>
            <a:r>
              <a:rPr lang="en-US" altLang="zh-CN" dirty="0">
                <a:latin typeface="Gill Sans MT" panose="020B0502020104020203" pitchFamily="34" charset="0"/>
              </a:rPr>
              <a:t>Dropout </a:t>
            </a:r>
            <a:r>
              <a:rPr lang="zh-CN" altLang="en-US" dirty="0">
                <a:latin typeface="Gill Sans MT" panose="020B0502020104020203" pitchFamily="34" charset="0"/>
              </a:rPr>
              <a:t>去除等。图优化能在特定场景下，带来相当大的计算收益，但相当依赖根据先验知识编写的模板，相比于模型本身的复杂度而言注定是稀疏的，无法完全去除结构冗余。</a:t>
            </a:r>
          </a:p>
        </p:txBody>
      </p:sp>
    </p:spTree>
    <p:extLst>
      <p:ext uri="{BB962C8B-B14F-4D97-AF65-F5344CB8AC3E}">
        <p14:creationId xmlns:p14="http://schemas.microsoft.com/office/powerpoint/2010/main" val="2269141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图优化方式</a:t>
            </a:r>
            <a:endParaRPr lang="en-US" dirty="0"/>
          </a:p>
        </p:txBody>
      </p:sp>
      <p:sp>
        <p:nvSpPr>
          <p:cNvPr id="6" name="Text Placeholder 5"/>
          <p:cNvSpPr>
            <a:spLocks noGrp="1"/>
          </p:cNvSpPr>
          <p:nvPr>
            <p:ph sz="half" idx="1"/>
          </p:nvPr>
        </p:nvSpPr>
        <p:spPr>
          <a:xfrm>
            <a:off x="985813" y="1412776"/>
            <a:ext cx="10601295" cy="4608512"/>
          </a:xfrm>
        </p:spPr>
        <p:txBody>
          <a:bodyPr/>
          <a:lstStyle/>
          <a:p>
            <a:pPr marL="457200" indent="-457200">
              <a:lnSpc>
                <a:spcPct val="150000"/>
              </a:lnSpc>
              <a:buFont typeface="+mj-lt"/>
              <a:buAutoNum type="arabicPeriod"/>
            </a:pPr>
            <a:r>
              <a:rPr lang="en-US" altLang="zh-CN" b="1" dirty="0">
                <a:latin typeface="Gill Sans MT" panose="020B0502020104020203" pitchFamily="34" charset="0"/>
              </a:rPr>
              <a:t>Basic:</a:t>
            </a:r>
            <a:r>
              <a:rPr lang="en-US" altLang="zh-CN" dirty="0">
                <a:latin typeface="Gill Sans MT" panose="020B0502020104020203" pitchFamily="34" charset="0"/>
              </a:rPr>
              <a:t> </a:t>
            </a:r>
            <a:r>
              <a:rPr lang="zh-CN" altLang="en-US" dirty="0">
                <a:latin typeface="Gill Sans MT" panose="020B0502020104020203" pitchFamily="34" charset="0"/>
              </a:rPr>
              <a:t>基础优化涵盖了所有保留计算图语义的修改，如：</a:t>
            </a:r>
            <a:r>
              <a:rPr lang="en-US" altLang="zh-CN" dirty="0">
                <a:latin typeface="Gill Sans MT" panose="020B0502020104020203" pitchFamily="34" charset="0"/>
              </a:rPr>
              <a:t>O1</a:t>
            </a:r>
            <a:r>
              <a:rPr lang="zh-CN" altLang="en-US" dirty="0">
                <a:latin typeface="Gill Sans MT" panose="020B0502020104020203" pitchFamily="34" charset="0"/>
              </a:rPr>
              <a:t>常量折叠、</a:t>
            </a:r>
            <a:r>
              <a:rPr lang="en-US" altLang="zh-CN" dirty="0">
                <a:latin typeface="Gill Sans MT" panose="020B0502020104020203" pitchFamily="34" charset="0"/>
              </a:rPr>
              <a:t>O2</a:t>
            </a:r>
            <a:r>
              <a:rPr lang="zh-CN" altLang="en-US" dirty="0">
                <a:latin typeface="Gill Sans MT" panose="020B0502020104020203" pitchFamily="34" charset="0"/>
              </a:rPr>
              <a:t>冗余节点消除和</a:t>
            </a:r>
            <a:r>
              <a:rPr lang="en-US" altLang="zh-CN" dirty="0">
                <a:latin typeface="Gill Sans MT" panose="020B0502020104020203" pitchFamily="34" charset="0"/>
              </a:rPr>
              <a:t>O3</a:t>
            </a:r>
            <a:r>
              <a:rPr lang="zh-CN" altLang="en-US" dirty="0">
                <a:latin typeface="Gill Sans MT" panose="020B0502020104020203" pitchFamily="34" charset="0"/>
              </a:rPr>
              <a:t>有限数量的算子融合。</a:t>
            </a:r>
          </a:p>
          <a:p>
            <a:pPr marL="457200" indent="-457200">
              <a:lnSpc>
                <a:spcPct val="150000"/>
              </a:lnSpc>
              <a:buFont typeface="+mj-lt"/>
              <a:buAutoNum type="arabicPeriod"/>
            </a:pPr>
            <a:r>
              <a:rPr lang="en-US" altLang="zh-CN" b="1" dirty="0">
                <a:latin typeface="Gill Sans MT" panose="020B0502020104020203" pitchFamily="34" charset="0"/>
              </a:rPr>
              <a:t>Extended: </a:t>
            </a:r>
            <a:r>
              <a:rPr lang="zh-CN" altLang="en-US" dirty="0">
                <a:latin typeface="Gill Sans MT" panose="020B0502020104020203" pitchFamily="34" charset="0"/>
              </a:rPr>
              <a:t>扩展优化仅在运行特定后端，如 </a:t>
            </a:r>
            <a:r>
              <a:rPr lang="en-US" altLang="zh-CN" dirty="0">
                <a:latin typeface="Gill Sans MT" panose="020B0502020104020203" pitchFamily="34" charset="0"/>
              </a:rPr>
              <a:t>CPU</a:t>
            </a:r>
            <a:r>
              <a:rPr lang="zh-CN" altLang="en-US" dirty="0">
                <a:latin typeface="Gill Sans MT" panose="020B0502020104020203" pitchFamily="34" charset="0"/>
              </a:rPr>
              <a:t>、</a:t>
            </a:r>
            <a:r>
              <a:rPr lang="en-US" altLang="zh-CN" dirty="0">
                <a:latin typeface="Gill Sans MT" panose="020B0502020104020203" pitchFamily="34" charset="0"/>
              </a:rPr>
              <a:t>CUDA</a:t>
            </a:r>
            <a:r>
              <a:rPr lang="zh-CN" altLang="en-US" dirty="0">
                <a:latin typeface="Gill Sans MT" panose="020B0502020104020203" pitchFamily="34" charset="0"/>
              </a:rPr>
              <a:t>、</a:t>
            </a:r>
            <a:r>
              <a:rPr lang="en-US" altLang="zh-CN" dirty="0">
                <a:latin typeface="Gill Sans MT" panose="020B0502020104020203" pitchFamily="34" charset="0"/>
              </a:rPr>
              <a:t>NPU</a:t>
            </a:r>
            <a:r>
              <a:rPr lang="zh-CN" altLang="en-US" dirty="0">
                <a:latin typeface="Gill Sans MT" panose="020B0502020104020203" pitchFamily="34" charset="0"/>
              </a:rPr>
              <a:t> </a:t>
            </a:r>
            <a:r>
              <a:rPr lang="en-US" altLang="zh-CN" dirty="0">
                <a:latin typeface="Gill Sans MT" panose="020B0502020104020203" pitchFamily="34" charset="0"/>
              </a:rPr>
              <a:t> </a:t>
            </a:r>
            <a:r>
              <a:rPr lang="zh-CN" altLang="en-US" dirty="0">
                <a:latin typeface="Gill Sans MT" panose="020B0502020104020203" pitchFamily="34" charset="0"/>
              </a:rPr>
              <a:t>后端执行提供程序时适用。其针对硬件进行特殊且复杂的 </a:t>
            </a:r>
            <a:r>
              <a:rPr lang="en-US" altLang="zh-CN" dirty="0">
                <a:latin typeface="Gill Sans MT" panose="020B0502020104020203" pitchFamily="34" charset="0"/>
              </a:rPr>
              <a:t>Kernel</a:t>
            </a:r>
            <a:r>
              <a:rPr lang="zh-CN" altLang="en-US" dirty="0">
                <a:latin typeface="Gill Sans MT" panose="020B0502020104020203" pitchFamily="34" charset="0"/>
              </a:rPr>
              <a:t> 融合策略和方法。</a:t>
            </a:r>
          </a:p>
          <a:p>
            <a:pPr marL="457200" indent="-457200">
              <a:lnSpc>
                <a:spcPct val="150000"/>
              </a:lnSpc>
              <a:buFont typeface="+mj-lt"/>
              <a:buAutoNum type="arabicPeriod"/>
            </a:pPr>
            <a:r>
              <a:rPr lang="en-US" altLang="zh-CN" b="1" dirty="0">
                <a:latin typeface="Gill Sans MT" panose="020B0502020104020203" pitchFamily="34" charset="0"/>
              </a:rPr>
              <a:t>Layout &amp;</a:t>
            </a:r>
            <a:r>
              <a:rPr lang="zh-CN" altLang="en-US" b="1" dirty="0">
                <a:latin typeface="Gill Sans MT" panose="020B0502020104020203" pitchFamily="34" charset="0"/>
              </a:rPr>
              <a:t> </a:t>
            </a:r>
            <a:r>
              <a:rPr lang="en-US" altLang="zh-CN" b="1" dirty="0">
                <a:latin typeface="Gill Sans MT" panose="020B0502020104020203" pitchFamily="34" charset="0"/>
              </a:rPr>
              <a:t>Memory: </a:t>
            </a:r>
            <a:r>
              <a:rPr lang="zh-CN" altLang="en-US" dirty="0">
                <a:latin typeface="Gill Sans MT" panose="020B0502020104020203" pitchFamily="34" charset="0"/>
              </a:rPr>
              <a:t>布局转换优化，主要是不同 </a:t>
            </a:r>
            <a:r>
              <a:rPr lang="en-US" altLang="zh-CN" dirty="0">
                <a:latin typeface="Gill Sans MT" panose="020B0502020104020203" pitchFamily="34" charset="0"/>
              </a:rPr>
              <a:t>AI</a:t>
            </a:r>
            <a:r>
              <a:rPr lang="zh-CN" altLang="en-US" dirty="0">
                <a:latin typeface="Gill Sans MT" panose="020B0502020104020203" pitchFamily="34" charset="0"/>
              </a:rPr>
              <a:t> 框架，在不同的硬件后端训练又在不同的硬件后端执行，数据的存储和排布格式不同。</a:t>
            </a:r>
            <a:endParaRPr lang="en-US" sz="1200" dirty="0">
              <a:latin typeface="Gill Sans MT" panose="020B0502020104020203" pitchFamily="34" charset="0"/>
            </a:endParaRPr>
          </a:p>
        </p:txBody>
      </p:sp>
      <p:sp>
        <p:nvSpPr>
          <p:cNvPr id="2" name="矩形 1">
            <a:extLst>
              <a:ext uri="{FF2B5EF4-FFF2-40B4-BE49-F238E27FC236}">
                <a16:creationId xmlns:a16="http://schemas.microsoft.com/office/drawing/2014/main" id="{1439FF9D-116C-1441-8858-B927574ADD6E}"/>
              </a:ext>
            </a:extLst>
          </p:cNvPr>
          <p:cNvSpPr/>
          <p:nvPr/>
        </p:nvSpPr>
        <p:spPr bwMode="auto">
          <a:xfrm>
            <a:off x="3650109" y="4437112"/>
            <a:ext cx="5328592" cy="1584176"/>
          </a:xfrm>
          <a:prstGeom prst="rect">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a:t>
            </a:r>
          </a:p>
        </p:txBody>
      </p:sp>
      <p:sp>
        <p:nvSpPr>
          <p:cNvPr id="5" name="椭圆 4">
            <a:extLst>
              <a:ext uri="{FF2B5EF4-FFF2-40B4-BE49-F238E27FC236}">
                <a16:creationId xmlns:a16="http://schemas.microsoft.com/office/drawing/2014/main" id="{9DEFB05E-8552-9141-9569-B84E07D70E37}"/>
              </a:ext>
            </a:extLst>
          </p:cNvPr>
          <p:cNvSpPr/>
          <p:nvPr/>
        </p:nvSpPr>
        <p:spPr bwMode="auto">
          <a:xfrm>
            <a:off x="407611" y="1556792"/>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7" name="椭圆 6">
            <a:extLst>
              <a:ext uri="{FF2B5EF4-FFF2-40B4-BE49-F238E27FC236}">
                <a16:creationId xmlns:a16="http://schemas.microsoft.com/office/drawing/2014/main" id="{812AD0A1-D33D-CB43-87D7-3D4381E3053E}"/>
              </a:ext>
            </a:extLst>
          </p:cNvPr>
          <p:cNvSpPr/>
          <p:nvPr/>
        </p:nvSpPr>
        <p:spPr bwMode="auto">
          <a:xfrm>
            <a:off x="407611" y="2492896"/>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2</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8" name="椭圆 7">
            <a:extLst>
              <a:ext uri="{FF2B5EF4-FFF2-40B4-BE49-F238E27FC236}">
                <a16:creationId xmlns:a16="http://schemas.microsoft.com/office/drawing/2014/main" id="{7DD0228A-753F-E340-AAC5-BA168B36F48B}"/>
              </a:ext>
            </a:extLst>
          </p:cNvPr>
          <p:cNvSpPr/>
          <p:nvPr/>
        </p:nvSpPr>
        <p:spPr bwMode="auto">
          <a:xfrm>
            <a:off x="407611" y="3429000"/>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3</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11176327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B07AB-8AC0-2C42-9CD8-3B19C2CD10B1}"/>
              </a:ext>
            </a:extLst>
          </p:cNvPr>
          <p:cNvSpPr>
            <a:spLocks noGrp="1"/>
          </p:cNvSpPr>
          <p:nvPr>
            <p:ph type="title"/>
          </p:nvPr>
        </p:nvSpPr>
        <p:spPr/>
        <p:txBody>
          <a:bodyPr/>
          <a:lstStyle/>
          <a:p>
            <a:r>
              <a:rPr lang="zh-CN" altLang="en-US" dirty="0"/>
              <a:t>工作流程</a:t>
            </a:r>
          </a:p>
        </p:txBody>
      </p:sp>
      <p:pic>
        <p:nvPicPr>
          <p:cNvPr id="5" name="图片 4">
            <a:extLst>
              <a:ext uri="{FF2B5EF4-FFF2-40B4-BE49-F238E27FC236}">
                <a16:creationId xmlns:a16="http://schemas.microsoft.com/office/drawing/2014/main" id="{FDD056C3-FFC3-3E49-9E49-B5D75E8A00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704" y="1844824"/>
            <a:ext cx="10575354" cy="3936567"/>
          </a:xfrm>
          <a:prstGeom prst="rect">
            <a:avLst/>
          </a:prstGeom>
        </p:spPr>
      </p:pic>
      <p:sp>
        <p:nvSpPr>
          <p:cNvPr id="3" name="椭圆 2">
            <a:extLst>
              <a:ext uri="{FF2B5EF4-FFF2-40B4-BE49-F238E27FC236}">
                <a16:creationId xmlns:a16="http://schemas.microsoft.com/office/drawing/2014/main" id="{60E74821-6ED1-F84D-A3F3-8BE310B419B0}"/>
              </a:ext>
            </a:extLst>
          </p:cNvPr>
          <p:cNvSpPr/>
          <p:nvPr/>
        </p:nvSpPr>
        <p:spPr bwMode="auto">
          <a:xfrm>
            <a:off x="5018261"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7" name="椭圆 6">
            <a:extLst>
              <a:ext uri="{FF2B5EF4-FFF2-40B4-BE49-F238E27FC236}">
                <a16:creationId xmlns:a16="http://schemas.microsoft.com/office/drawing/2014/main" id="{2DB9B8C0-1F1B-9D48-A8B9-6A79423D2852}"/>
              </a:ext>
            </a:extLst>
          </p:cNvPr>
          <p:cNvSpPr/>
          <p:nvPr/>
        </p:nvSpPr>
        <p:spPr bwMode="auto">
          <a:xfrm>
            <a:off x="7322517"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8" name="椭圆 7">
            <a:extLst>
              <a:ext uri="{FF2B5EF4-FFF2-40B4-BE49-F238E27FC236}">
                <a16:creationId xmlns:a16="http://schemas.microsoft.com/office/drawing/2014/main" id="{BD4B8897-DB9B-5443-A5DF-03C1D6783084}"/>
              </a:ext>
            </a:extLst>
          </p:cNvPr>
          <p:cNvSpPr/>
          <p:nvPr/>
        </p:nvSpPr>
        <p:spPr bwMode="auto">
          <a:xfrm>
            <a:off x="7682557"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2</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9" name="椭圆 8">
            <a:extLst>
              <a:ext uri="{FF2B5EF4-FFF2-40B4-BE49-F238E27FC236}">
                <a16:creationId xmlns:a16="http://schemas.microsoft.com/office/drawing/2014/main" id="{1D482F2A-6F92-FE4B-B5BE-81421A9B87D4}"/>
              </a:ext>
            </a:extLst>
          </p:cNvPr>
          <p:cNvSpPr/>
          <p:nvPr/>
        </p:nvSpPr>
        <p:spPr bwMode="auto">
          <a:xfrm>
            <a:off x="9626773"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2</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10" name="椭圆 9">
            <a:extLst>
              <a:ext uri="{FF2B5EF4-FFF2-40B4-BE49-F238E27FC236}">
                <a16:creationId xmlns:a16="http://schemas.microsoft.com/office/drawing/2014/main" id="{A6416602-D5C3-E046-BCFF-67A009E86D06}"/>
              </a:ext>
            </a:extLst>
          </p:cNvPr>
          <p:cNvSpPr/>
          <p:nvPr/>
        </p:nvSpPr>
        <p:spPr bwMode="auto">
          <a:xfrm>
            <a:off x="9986813"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3</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1674909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计算图优化</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详解</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097721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AFE89B3-EDFF-BF44-ADF8-18EA1271E01C}"/>
              </a:ext>
            </a:extLst>
          </p:cNvPr>
          <p:cNvSpPr>
            <a:spLocks noGrp="1"/>
          </p:cNvSpPr>
          <p:nvPr>
            <p:ph type="title"/>
          </p:nvPr>
        </p:nvSpPr>
        <p:spPr>
          <a:xfrm>
            <a:off x="1273845" y="679570"/>
            <a:ext cx="10313263" cy="589190"/>
          </a:xfrm>
        </p:spPr>
        <p:txBody>
          <a:bodyPr/>
          <a:lstStyle/>
          <a:p>
            <a:r>
              <a:rPr lang="en-US" altLang="zh-CN" dirty="0"/>
              <a:t>Layout Optimizations</a:t>
            </a:r>
            <a:r>
              <a:rPr lang="zh-CN" altLang="en-US" dirty="0"/>
              <a:t> 数据布局优化</a:t>
            </a:r>
          </a:p>
        </p:txBody>
      </p:sp>
      <p:sp>
        <p:nvSpPr>
          <p:cNvPr id="9" name="内容占位符 8">
            <a:extLst>
              <a:ext uri="{FF2B5EF4-FFF2-40B4-BE49-F238E27FC236}">
                <a16:creationId xmlns:a16="http://schemas.microsoft.com/office/drawing/2014/main" id="{25549B06-FFB2-7046-8B3D-944387910578}"/>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These optimizations change the data layout for applicable nodes to achieve higher performance improvements. They are run after graph partitioning and are only applied to nodes assigned to CPU execution provider. Available layout optimizations are as follows:</a:t>
            </a:r>
          </a:p>
          <a:p>
            <a:pPr lvl="1"/>
            <a:r>
              <a:rPr lang="en-US" altLang="zh-CN" dirty="0">
                <a:latin typeface="Gill Sans MT" panose="020B0502020104020203" pitchFamily="34" charset="0"/>
              </a:rPr>
              <a:t>NCHWc Optimizer: Optimizes the graph by using NCHWc layout instead of NCHW layout.</a:t>
            </a:r>
          </a:p>
        </p:txBody>
      </p:sp>
      <p:sp>
        <p:nvSpPr>
          <p:cNvPr id="4" name="椭圆 3">
            <a:extLst>
              <a:ext uri="{FF2B5EF4-FFF2-40B4-BE49-F238E27FC236}">
                <a16:creationId xmlns:a16="http://schemas.microsoft.com/office/drawing/2014/main" id="{71867CE5-DDDB-0944-B520-46696E96135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3</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137349835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F92C68-DE3D-D947-A791-BC56DB0977CE}"/>
              </a:ext>
            </a:extLst>
          </p:cNvPr>
          <p:cNvSpPr>
            <a:spLocks noGrp="1"/>
          </p:cNvSpPr>
          <p:nvPr>
            <p:ph type="title"/>
          </p:nvPr>
        </p:nvSpPr>
        <p:spPr/>
        <p:txBody>
          <a:bodyPr/>
          <a:lstStyle/>
          <a:p>
            <a:endParaRPr kumimoji="1" lang="zh-CN" altLang="en-US"/>
          </a:p>
        </p:txBody>
      </p:sp>
      <p:graphicFrame>
        <p:nvGraphicFramePr>
          <p:cNvPr id="5" name="内容占位符 4">
            <a:extLst>
              <a:ext uri="{FF2B5EF4-FFF2-40B4-BE49-F238E27FC236}">
                <a16:creationId xmlns:a16="http://schemas.microsoft.com/office/drawing/2014/main" id="{6CD6729D-EDA9-BB47-83F2-E249ACA16220}"/>
              </a:ext>
            </a:extLst>
          </p:cNvPr>
          <p:cNvGraphicFramePr>
            <a:graphicFrameLocks noGrp="1"/>
          </p:cNvGraphicFramePr>
          <p:nvPr>
            <p:ph sz="half" idx="1"/>
            <p:extLst>
              <p:ext uri="{D42A27DB-BD31-4B8C-83A1-F6EECF244321}">
                <p14:modId xmlns:p14="http://schemas.microsoft.com/office/powerpoint/2010/main" val="2393667571"/>
              </p:ext>
            </p:extLst>
          </p:nvPr>
        </p:nvGraphicFramePr>
        <p:xfrm>
          <a:off x="623887" y="1495424"/>
          <a:ext cx="10963221" cy="5326216"/>
        </p:xfrm>
        <a:graphic>
          <a:graphicData uri="http://schemas.openxmlformats.org/drawingml/2006/table">
            <a:tbl>
              <a:tblPr firstRow="1" bandRow="1">
                <a:tableStyleId>{5C22544A-7EE6-4342-B048-85BDC9FD1C3A}</a:tableStyleId>
              </a:tblPr>
              <a:tblGrid>
                <a:gridCol w="1874094">
                  <a:extLst>
                    <a:ext uri="{9D8B030D-6E8A-4147-A177-3AD203B41FA5}">
                      <a16:colId xmlns:a16="http://schemas.microsoft.com/office/drawing/2014/main" val="4166692608"/>
                    </a:ext>
                  </a:extLst>
                </a:gridCol>
                <a:gridCol w="1728192">
                  <a:extLst>
                    <a:ext uri="{9D8B030D-6E8A-4147-A177-3AD203B41FA5}">
                      <a16:colId xmlns:a16="http://schemas.microsoft.com/office/drawing/2014/main" val="4155502053"/>
                    </a:ext>
                  </a:extLst>
                </a:gridCol>
                <a:gridCol w="7360935">
                  <a:extLst>
                    <a:ext uri="{9D8B030D-6E8A-4147-A177-3AD203B41FA5}">
                      <a16:colId xmlns:a16="http://schemas.microsoft.com/office/drawing/2014/main" val="3939621007"/>
                    </a:ext>
                  </a:extLst>
                </a:gridCol>
              </a:tblGrid>
              <a:tr h="1561002">
                <a:tc>
                  <a:txBody>
                    <a:bodyPr/>
                    <a:lstStyle/>
                    <a:p>
                      <a:r>
                        <a:rPr lang="en-US" altLang="zh-CN" sz="1733" b="0" i="0" kern="1200" dirty="0" err="1">
                          <a:solidFill>
                            <a:schemeClr val="tx1"/>
                          </a:solidFill>
                          <a:effectLst/>
                          <a:latin typeface="+mn-lt"/>
                          <a:ea typeface="+mn-ea"/>
                          <a:cs typeface="+mn-cs"/>
                        </a:rPr>
                        <a:t>AddTensorFormatConverter</a:t>
                      </a:r>
                      <a:endParaRPr lang="zh-CN" altLang="en-US" dirty="0">
                        <a:solidFill>
                          <a:schemeClr val="tx1"/>
                        </a:solidFill>
                      </a:endParaRPr>
                    </a:p>
                  </a:txBody>
                  <a:tcPr/>
                </a:tc>
                <a:tc>
                  <a:txBody>
                    <a:bodyPr/>
                    <a:lstStyle/>
                    <a:p>
                      <a:endParaRPr lang="zh-CN" altLang="en-US">
                        <a:solidFill>
                          <a:schemeClr val="tx1"/>
                        </a:solidFill>
                      </a:endParaRPr>
                    </a:p>
                  </a:txBody>
                  <a:tcPr/>
                </a:tc>
                <a:tc>
                  <a:txBody>
                    <a:bodyPr/>
                    <a:lstStyle/>
                    <a:p>
                      <a:endParaRPr lang="zh-CN" altLang="en-US" sz="1733" b="0" i="0" kern="1200" dirty="0">
                        <a:solidFill>
                          <a:schemeClr val="tx1"/>
                        </a:solidFill>
                        <a:effectLst/>
                        <a:latin typeface="+mn-lt"/>
                        <a:ea typeface="+mn-ea"/>
                        <a:cs typeface="+mn-cs"/>
                      </a:endParaRPr>
                    </a:p>
                    <a:p>
                      <a:pPr lvl="1"/>
                      <a:r>
                        <a:rPr lang="zh-CN" altLang="en-US" sz="1733" b="0" i="0" kern="1200" dirty="0">
                          <a:solidFill>
                            <a:schemeClr val="tx1"/>
                          </a:solidFill>
                          <a:effectLst/>
                          <a:latin typeface="+mn-lt"/>
                          <a:ea typeface="+mn-ea"/>
                          <a:cs typeface="+mn-cs"/>
                        </a:rPr>
                        <a:t>这个是由于</a:t>
                      </a:r>
                      <a:r>
                        <a:rPr lang="en-US" altLang="zh-CN" sz="1733" b="0" i="0" kern="1200" dirty="0">
                          <a:solidFill>
                            <a:schemeClr val="tx1"/>
                          </a:solidFill>
                          <a:effectLst/>
                          <a:latin typeface="+mn-lt"/>
                          <a:ea typeface="+mn-ea"/>
                          <a:cs typeface="+mn-cs"/>
                        </a:rPr>
                        <a:t>MNN</a:t>
                      </a:r>
                      <a:r>
                        <a:rPr lang="zh-CN" altLang="en-US" sz="1733" b="0" i="0" kern="1200" dirty="0">
                          <a:solidFill>
                            <a:schemeClr val="tx1"/>
                          </a:solidFill>
                          <a:effectLst/>
                          <a:latin typeface="+mn-lt"/>
                          <a:ea typeface="+mn-ea"/>
                          <a:cs typeface="+mn-cs"/>
                        </a:rPr>
                        <a:t>倾向采用</a:t>
                      </a:r>
                      <a:r>
                        <a:rPr lang="en-US" altLang="zh-CN" sz="1733" b="0" i="0" kern="1200" dirty="0">
                          <a:solidFill>
                            <a:schemeClr val="tx1"/>
                          </a:solidFill>
                          <a:effectLst/>
                          <a:latin typeface="+mn-lt"/>
                          <a:ea typeface="+mn-ea"/>
                          <a:cs typeface="+mn-cs"/>
                        </a:rPr>
                        <a:t>NC4HW4(C4)</a:t>
                      </a:r>
                      <a:r>
                        <a:rPr lang="zh-CN" altLang="en-US" sz="1733" b="0" i="0" kern="1200" dirty="0">
                          <a:solidFill>
                            <a:schemeClr val="tx1"/>
                          </a:solidFill>
                          <a:effectLst/>
                          <a:latin typeface="+mn-lt"/>
                          <a:ea typeface="+mn-ea"/>
                          <a:cs typeface="+mn-cs"/>
                        </a:rPr>
                        <a:t>的内存排布方式，而其他框架一般采用</a:t>
                      </a:r>
                      <a:r>
                        <a:rPr lang="en-US" altLang="zh-CN" sz="1733" b="0" i="0" kern="1200" dirty="0">
                          <a:solidFill>
                            <a:schemeClr val="tx1"/>
                          </a:solidFill>
                          <a:effectLst/>
                          <a:latin typeface="+mn-lt"/>
                          <a:ea typeface="+mn-ea"/>
                          <a:cs typeface="+mn-cs"/>
                        </a:rPr>
                        <a:t>NCHW</a:t>
                      </a:r>
                      <a:r>
                        <a:rPr lang="zh-CN" altLang="en-US" sz="1733" b="0" i="0" kern="1200" dirty="0">
                          <a:solidFill>
                            <a:schemeClr val="tx1"/>
                          </a:solidFill>
                          <a:effectLst/>
                          <a:latin typeface="+mn-lt"/>
                          <a:ea typeface="+mn-ea"/>
                          <a:cs typeface="+mn-cs"/>
                        </a:rPr>
                        <a:t>和</a:t>
                      </a:r>
                      <a:r>
                        <a:rPr lang="en-US" altLang="zh-CN" sz="1733" b="0" i="0" kern="1200" dirty="0">
                          <a:solidFill>
                            <a:schemeClr val="tx1"/>
                          </a:solidFill>
                          <a:effectLst/>
                          <a:latin typeface="+mn-lt"/>
                          <a:ea typeface="+mn-ea"/>
                          <a:cs typeface="+mn-cs"/>
                        </a:rPr>
                        <a:t>NHWC</a:t>
                      </a:r>
                      <a:r>
                        <a:rPr lang="zh-CN" altLang="en-US" sz="1733" b="0" i="0" kern="1200" dirty="0">
                          <a:solidFill>
                            <a:schemeClr val="tx1"/>
                          </a:solidFill>
                          <a:effectLst/>
                          <a:latin typeface="+mn-lt"/>
                          <a:ea typeface="+mn-ea"/>
                          <a:cs typeface="+mn-cs"/>
                        </a:rPr>
                        <a:t>排布方式，因此一个支持</a:t>
                      </a:r>
                      <a:r>
                        <a:rPr lang="en-US" altLang="zh-CN" sz="1733" b="0" i="0" kern="1200" dirty="0">
                          <a:solidFill>
                            <a:schemeClr val="tx1"/>
                          </a:solidFill>
                          <a:effectLst/>
                          <a:latin typeface="+mn-lt"/>
                          <a:ea typeface="+mn-ea"/>
                          <a:cs typeface="+mn-cs"/>
                        </a:rPr>
                        <a:t>C4</a:t>
                      </a:r>
                      <a:r>
                        <a:rPr lang="zh-CN" altLang="en-US" sz="1733" b="0" i="0" kern="1200" dirty="0">
                          <a:solidFill>
                            <a:schemeClr val="tx1"/>
                          </a:solidFill>
                          <a:effectLst/>
                          <a:latin typeface="+mn-lt"/>
                          <a:ea typeface="+mn-ea"/>
                          <a:cs typeface="+mn-cs"/>
                        </a:rPr>
                        <a:t>排布的</a:t>
                      </a:r>
                      <a:r>
                        <a:rPr lang="en-US" altLang="zh-CN" sz="1733" b="0" i="0" kern="1200" dirty="0">
                          <a:solidFill>
                            <a:schemeClr val="tx1"/>
                          </a:solidFill>
                          <a:effectLst/>
                          <a:latin typeface="+mn-lt"/>
                          <a:ea typeface="+mn-ea"/>
                          <a:cs typeface="+mn-cs"/>
                        </a:rPr>
                        <a:t>Op</a:t>
                      </a:r>
                      <a:r>
                        <a:rPr lang="zh-CN" altLang="en-US" sz="1733" b="0" i="0" kern="1200" dirty="0">
                          <a:solidFill>
                            <a:schemeClr val="tx1"/>
                          </a:solidFill>
                          <a:effectLst/>
                          <a:latin typeface="+mn-lt"/>
                          <a:ea typeface="+mn-ea"/>
                          <a:cs typeface="+mn-cs"/>
                        </a:rPr>
                        <a:t>和不支持</a:t>
                      </a:r>
                      <a:r>
                        <a:rPr lang="en-US" altLang="zh-CN" sz="1733" b="0" i="0" kern="1200" dirty="0">
                          <a:solidFill>
                            <a:schemeClr val="tx1"/>
                          </a:solidFill>
                          <a:effectLst/>
                          <a:latin typeface="+mn-lt"/>
                          <a:ea typeface="+mn-ea"/>
                          <a:cs typeface="+mn-cs"/>
                        </a:rPr>
                        <a:t>C4</a:t>
                      </a:r>
                      <a:r>
                        <a:rPr lang="zh-CN" altLang="en-US" sz="1733" b="0" i="0" kern="1200" dirty="0">
                          <a:solidFill>
                            <a:schemeClr val="tx1"/>
                          </a:solidFill>
                          <a:effectLst/>
                          <a:latin typeface="+mn-lt"/>
                          <a:ea typeface="+mn-ea"/>
                          <a:cs typeface="+mn-cs"/>
                        </a:rPr>
                        <a:t>排布的</a:t>
                      </a:r>
                      <a:r>
                        <a:rPr lang="en-US" altLang="zh-CN" sz="1733" b="0" i="0" kern="1200" dirty="0">
                          <a:solidFill>
                            <a:schemeClr val="tx1"/>
                          </a:solidFill>
                          <a:effectLst/>
                          <a:latin typeface="+mn-lt"/>
                          <a:ea typeface="+mn-ea"/>
                          <a:cs typeface="+mn-cs"/>
                        </a:rPr>
                        <a:t>Op</a:t>
                      </a:r>
                      <a:r>
                        <a:rPr lang="zh-CN" altLang="en-US" sz="1733" b="0" i="0" kern="1200" dirty="0">
                          <a:solidFill>
                            <a:schemeClr val="tx1"/>
                          </a:solidFill>
                          <a:effectLst/>
                          <a:latin typeface="+mn-lt"/>
                          <a:ea typeface="+mn-ea"/>
                          <a:cs typeface="+mn-cs"/>
                        </a:rPr>
                        <a:t>之间需要额外增加一个排布方式转换层。这里会涉及</a:t>
                      </a:r>
                      <a:r>
                        <a:rPr lang="en-US" altLang="zh-CN" sz="1733" b="0" i="0" kern="1200" dirty="0">
                          <a:solidFill>
                            <a:schemeClr val="tx1"/>
                          </a:solidFill>
                          <a:effectLst/>
                          <a:latin typeface="+mn-lt"/>
                          <a:ea typeface="+mn-ea"/>
                          <a:cs typeface="+mn-cs"/>
                        </a:rPr>
                        <a:t>C4</a:t>
                      </a:r>
                      <a:r>
                        <a:rPr lang="zh-CN" altLang="en-US" sz="1733" b="0" i="0" kern="1200" dirty="0">
                          <a:solidFill>
                            <a:schemeClr val="tx1"/>
                          </a:solidFill>
                          <a:effectLst/>
                          <a:latin typeface="+mn-lt"/>
                          <a:ea typeface="+mn-ea"/>
                          <a:cs typeface="+mn-cs"/>
                        </a:rPr>
                        <a:t>排布的概念，这里不多谈论，下次有空单独写一篇</a:t>
                      </a:r>
                    </a:p>
                  </a:txBody>
                  <a:tcPr/>
                </a:tc>
                <a:extLst>
                  <a:ext uri="{0D108BD9-81ED-4DB2-BD59-A6C34878D82A}">
                    <a16:rowId xmlns:a16="http://schemas.microsoft.com/office/drawing/2014/main" val="4156102034"/>
                  </a:ext>
                </a:extLst>
              </a:tr>
              <a:tr h="1561002">
                <a:tc>
                  <a:txBody>
                    <a:bodyPr/>
                    <a:lstStyle/>
                    <a:p>
                      <a:r>
                        <a:rPr lang="en-US" altLang="zh-CN" sz="1733" b="0" i="0" kern="1200" dirty="0">
                          <a:solidFill>
                            <a:schemeClr val="dk1"/>
                          </a:solidFill>
                          <a:effectLst/>
                          <a:latin typeface="+mn-lt"/>
                          <a:ea typeface="+mn-ea"/>
                          <a:cs typeface="+mn-cs"/>
                        </a:rPr>
                        <a:t>TurnCompabilityOpAsNC4HW4</a:t>
                      </a:r>
                      <a:endParaRPr lang="zh-CN" altLang="en-US" dirty="0">
                        <a:solidFill>
                          <a:schemeClr val="tx1"/>
                        </a:solidFill>
                      </a:endParaRPr>
                    </a:p>
                  </a:txBody>
                  <a:tcPr/>
                </a:tc>
                <a:tc>
                  <a:txBody>
                    <a:bodyPr/>
                    <a:lstStyle/>
                    <a:p>
                      <a:endParaRPr lang="zh-CN" altLang="en-US">
                        <a:solidFill>
                          <a:schemeClr val="tx1"/>
                        </a:solidFill>
                      </a:endParaRPr>
                    </a:p>
                  </a:txBody>
                  <a:tcPr/>
                </a:tc>
                <a:tc>
                  <a:txBody>
                    <a:bodyPr/>
                    <a:lstStyle/>
                    <a:p>
                      <a:endParaRPr lang="en-US" altLang="zh-CN" sz="1733" b="0" i="0" kern="1200" dirty="0">
                        <a:solidFill>
                          <a:schemeClr val="dk1"/>
                        </a:solidFill>
                        <a:effectLst/>
                        <a:latin typeface="+mn-lt"/>
                        <a:ea typeface="+mn-ea"/>
                        <a:cs typeface="+mn-cs"/>
                      </a:endParaRPr>
                    </a:p>
                    <a:p>
                      <a:pPr lvl="1"/>
                      <a:r>
                        <a:rPr lang="en-US" altLang="zh-CN" sz="1733" b="0" i="0" kern="1200" dirty="0">
                          <a:solidFill>
                            <a:schemeClr val="dk1"/>
                          </a:solidFill>
                          <a:effectLst/>
                          <a:latin typeface="+mn-lt"/>
                          <a:ea typeface="+mn-ea"/>
                          <a:cs typeface="+mn-cs"/>
                        </a:rPr>
                        <a:t>MNN</a:t>
                      </a:r>
                      <a:r>
                        <a:rPr lang="zh-CN" altLang="en-US" sz="1733" b="0" i="0" kern="1200" dirty="0">
                          <a:solidFill>
                            <a:schemeClr val="dk1"/>
                          </a:solidFill>
                          <a:effectLst/>
                          <a:latin typeface="+mn-lt"/>
                          <a:ea typeface="+mn-ea"/>
                          <a:cs typeface="+mn-cs"/>
                        </a:rPr>
                        <a:t>把</a:t>
                      </a:r>
                      <a:r>
                        <a:rPr lang="en-US" altLang="zh-CN" sz="1733" b="0" i="0" kern="1200" dirty="0">
                          <a:solidFill>
                            <a:schemeClr val="dk1"/>
                          </a:solidFill>
                          <a:effectLst/>
                          <a:latin typeface="+mn-lt"/>
                          <a:ea typeface="+mn-ea"/>
                          <a:cs typeface="+mn-cs"/>
                        </a:rPr>
                        <a:t>Op</a:t>
                      </a:r>
                      <a:r>
                        <a:rPr lang="zh-CN" altLang="en-US" sz="1733" b="0" i="0" kern="1200" dirty="0">
                          <a:solidFill>
                            <a:schemeClr val="dk1"/>
                          </a:solidFill>
                          <a:effectLst/>
                          <a:latin typeface="+mn-lt"/>
                          <a:ea typeface="+mn-ea"/>
                          <a:cs typeface="+mn-cs"/>
                        </a:rPr>
                        <a:t>分为三种，只支持</a:t>
                      </a:r>
                      <a:r>
                        <a:rPr lang="en-US" altLang="zh-CN" sz="1733" b="0" i="0" kern="1200" dirty="0">
                          <a:solidFill>
                            <a:schemeClr val="dk1"/>
                          </a:solidFill>
                          <a:effectLst/>
                          <a:latin typeface="+mn-lt"/>
                          <a:ea typeface="+mn-ea"/>
                          <a:cs typeface="+mn-cs"/>
                        </a:rPr>
                        <a:t>C4</a:t>
                      </a:r>
                      <a:r>
                        <a:rPr lang="zh-CN" altLang="en-US" sz="1733" b="0" i="0" kern="1200" dirty="0">
                          <a:solidFill>
                            <a:schemeClr val="dk1"/>
                          </a:solidFill>
                          <a:effectLst/>
                          <a:latin typeface="+mn-lt"/>
                          <a:ea typeface="+mn-ea"/>
                          <a:cs typeface="+mn-cs"/>
                        </a:rPr>
                        <a:t>的、既支持</a:t>
                      </a:r>
                      <a:r>
                        <a:rPr lang="en-US" altLang="zh-CN" sz="1733" b="0" i="0" kern="1200" dirty="0">
                          <a:solidFill>
                            <a:schemeClr val="dk1"/>
                          </a:solidFill>
                          <a:effectLst/>
                          <a:latin typeface="+mn-lt"/>
                          <a:ea typeface="+mn-ea"/>
                          <a:cs typeface="+mn-cs"/>
                        </a:rPr>
                        <a:t>C4</a:t>
                      </a:r>
                      <a:r>
                        <a:rPr lang="zh-CN" altLang="en-US" sz="1733" b="0" i="0" kern="1200" dirty="0">
                          <a:solidFill>
                            <a:schemeClr val="dk1"/>
                          </a:solidFill>
                          <a:effectLst/>
                          <a:latin typeface="+mn-lt"/>
                          <a:ea typeface="+mn-ea"/>
                          <a:cs typeface="+mn-cs"/>
                        </a:rPr>
                        <a:t>又支持原始排布的、只支持原始排布的，遇到第二种时尽量用</a:t>
                      </a:r>
                      <a:r>
                        <a:rPr lang="en-US" altLang="zh-CN" sz="1733" b="0" i="0" kern="1200" dirty="0">
                          <a:solidFill>
                            <a:schemeClr val="dk1"/>
                          </a:solidFill>
                          <a:effectLst/>
                          <a:latin typeface="+mn-lt"/>
                          <a:ea typeface="+mn-ea"/>
                          <a:cs typeface="+mn-cs"/>
                        </a:rPr>
                        <a:t>C4</a:t>
                      </a:r>
                      <a:r>
                        <a:rPr lang="zh-CN" altLang="en-US" sz="1733" b="0" i="0" kern="1200" dirty="0">
                          <a:solidFill>
                            <a:schemeClr val="dk1"/>
                          </a:solidFill>
                          <a:effectLst/>
                          <a:latin typeface="+mn-lt"/>
                          <a:ea typeface="+mn-ea"/>
                          <a:cs typeface="+mn-cs"/>
                        </a:rPr>
                        <a:t>来计算能够提升推理效率</a:t>
                      </a:r>
                    </a:p>
                    <a:p>
                      <a:br>
                        <a:rPr lang="zh-CN" altLang="en-US" dirty="0"/>
                      </a:br>
                      <a:endParaRPr lang="zh-CN" altLang="en-US" dirty="0">
                        <a:solidFill>
                          <a:schemeClr val="tx1"/>
                        </a:solidFill>
                      </a:endParaRPr>
                    </a:p>
                  </a:txBody>
                  <a:tcPr/>
                </a:tc>
                <a:extLst>
                  <a:ext uri="{0D108BD9-81ED-4DB2-BD59-A6C34878D82A}">
                    <a16:rowId xmlns:a16="http://schemas.microsoft.com/office/drawing/2014/main" val="1484450432"/>
                  </a:ext>
                </a:extLst>
              </a:tr>
              <a:tr h="1561002">
                <a:tc>
                  <a:txBody>
                    <a:bodyPr/>
                    <a:lstStyle/>
                    <a:p>
                      <a:r>
                        <a:rPr lang="en-US" altLang="zh-CN" sz="1733" b="0" i="0" kern="1200" dirty="0" err="1">
                          <a:solidFill>
                            <a:schemeClr val="dk1"/>
                          </a:solidFill>
                          <a:effectLst/>
                          <a:latin typeface="+mn-lt"/>
                          <a:ea typeface="+mn-ea"/>
                          <a:cs typeface="+mn-cs"/>
                        </a:rPr>
                        <a:t>Transformer_Memcpy</a:t>
                      </a:r>
                      <a:endParaRPr lang="zh-CN" altLang="en-US" dirty="0">
                        <a:solidFill>
                          <a:schemeClr val="tx1"/>
                        </a:solidFill>
                      </a:endParaRPr>
                    </a:p>
                  </a:txBody>
                  <a:tcPr/>
                </a:tc>
                <a:tc>
                  <a:txBody>
                    <a:bodyPr/>
                    <a:lstStyle/>
                    <a:p>
                      <a:endParaRPr lang="zh-CN" altLang="en-US">
                        <a:solidFill>
                          <a:schemeClr val="tx1"/>
                        </a:solidFill>
                      </a:endParaRPr>
                    </a:p>
                  </a:txBody>
                  <a:tcPr/>
                </a:tc>
                <a:tc>
                  <a:txBody>
                    <a:bodyPr/>
                    <a:lstStyle/>
                    <a:p>
                      <a:endParaRPr lang="zh-CN" altLang="en-US" sz="1733" b="0" i="0" kern="1200" dirty="0">
                        <a:solidFill>
                          <a:schemeClr val="dk1"/>
                        </a:solidFill>
                        <a:effectLst/>
                        <a:latin typeface="+mn-lt"/>
                        <a:ea typeface="+mn-ea"/>
                        <a:cs typeface="+mn-cs"/>
                      </a:endParaRPr>
                    </a:p>
                    <a:p>
                      <a:pPr lvl="1"/>
                      <a:r>
                        <a:rPr lang="zh-CN" altLang="en-US" sz="1733" b="0" i="0" kern="1200" dirty="0">
                          <a:solidFill>
                            <a:schemeClr val="dk1"/>
                          </a:solidFill>
                          <a:effectLst/>
                          <a:latin typeface="+mn-lt"/>
                          <a:ea typeface="+mn-ea"/>
                          <a:cs typeface="+mn-cs"/>
                        </a:rPr>
                        <a:t>一个</a:t>
                      </a:r>
                      <a:r>
                        <a:rPr lang="en-US" altLang="zh-CN" sz="1733" b="0" i="0" kern="1200" dirty="0">
                          <a:solidFill>
                            <a:schemeClr val="dk1"/>
                          </a:solidFill>
                          <a:effectLst/>
                          <a:latin typeface="+mn-lt"/>
                          <a:ea typeface="+mn-ea"/>
                          <a:cs typeface="+mn-cs"/>
                        </a:rPr>
                        <a:t>const Op</a:t>
                      </a:r>
                      <a:r>
                        <a:rPr lang="zh-CN" altLang="en-US" sz="1733" b="0" i="0" kern="1200" dirty="0">
                          <a:solidFill>
                            <a:schemeClr val="dk1"/>
                          </a:solidFill>
                          <a:effectLst/>
                          <a:latin typeface="+mn-lt"/>
                          <a:ea typeface="+mn-ea"/>
                          <a:cs typeface="+mn-cs"/>
                        </a:rPr>
                        <a:t>如果既作为一个</a:t>
                      </a:r>
                      <a:r>
                        <a:rPr lang="en-US" altLang="zh-CN" sz="1733" b="0" i="0" kern="1200" dirty="0">
                          <a:solidFill>
                            <a:schemeClr val="dk1"/>
                          </a:solidFill>
                          <a:effectLst/>
                          <a:latin typeface="+mn-lt"/>
                          <a:ea typeface="+mn-ea"/>
                          <a:cs typeface="+mn-cs"/>
                        </a:rPr>
                        <a:t>CPU Op</a:t>
                      </a:r>
                      <a:r>
                        <a:rPr lang="zh-CN" altLang="en-US" sz="1733" b="0" i="0" kern="1200" dirty="0">
                          <a:solidFill>
                            <a:schemeClr val="dk1"/>
                          </a:solidFill>
                          <a:effectLst/>
                          <a:latin typeface="+mn-lt"/>
                          <a:ea typeface="+mn-ea"/>
                          <a:cs typeface="+mn-cs"/>
                        </a:rPr>
                        <a:t>的输入，又作为一个</a:t>
                      </a:r>
                      <a:r>
                        <a:rPr lang="en-US" altLang="zh-CN" sz="1733" b="0" i="0" kern="1200" dirty="0">
                          <a:solidFill>
                            <a:schemeClr val="dk1"/>
                          </a:solidFill>
                          <a:effectLst/>
                          <a:latin typeface="+mn-lt"/>
                          <a:ea typeface="+mn-ea"/>
                          <a:cs typeface="+mn-cs"/>
                        </a:rPr>
                        <a:t>GPU Op</a:t>
                      </a:r>
                      <a:r>
                        <a:rPr lang="zh-CN" altLang="en-US" sz="1733" b="0" i="0" kern="1200" dirty="0">
                          <a:solidFill>
                            <a:schemeClr val="dk1"/>
                          </a:solidFill>
                          <a:effectLst/>
                          <a:latin typeface="+mn-lt"/>
                          <a:ea typeface="+mn-ea"/>
                          <a:cs typeface="+mn-cs"/>
                        </a:rPr>
                        <a:t>的输入，不管这个</a:t>
                      </a:r>
                      <a:r>
                        <a:rPr lang="en-US" altLang="zh-CN" sz="1733" b="0" i="0" kern="1200" dirty="0">
                          <a:solidFill>
                            <a:schemeClr val="dk1"/>
                          </a:solidFill>
                          <a:effectLst/>
                          <a:latin typeface="+mn-lt"/>
                          <a:ea typeface="+mn-ea"/>
                          <a:cs typeface="+mn-cs"/>
                        </a:rPr>
                        <a:t>const</a:t>
                      </a:r>
                      <a:r>
                        <a:rPr lang="zh-CN" altLang="en-US" sz="1733" b="0" i="0" kern="1200" dirty="0">
                          <a:solidFill>
                            <a:schemeClr val="dk1"/>
                          </a:solidFill>
                          <a:effectLst/>
                          <a:latin typeface="+mn-lt"/>
                          <a:ea typeface="+mn-ea"/>
                          <a:cs typeface="+mn-cs"/>
                        </a:rPr>
                        <a:t>是存储在</a:t>
                      </a:r>
                      <a:r>
                        <a:rPr lang="en-US" altLang="zh-CN" sz="1733" b="0" i="0" kern="1200" dirty="0">
                          <a:solidFill>
                            <a:schemeClr val="dk1"/>
                          </a:solidFill>
                          <a:effectLst/>
                          <a:latin typeface="+mn-lt"/>
                          <a:ea typeface="+mn-ea"/>
                          <a:cs typeface="+mn-cs"/>
                        </a:rPr>
                        <a:t>CPU Memory</a:t>
                      </a:r>
                      <a:r>
                        <a:rPr lang="zh-CN" altLang="en-US" sz="1733" b="0" i="0" kern="1200" dirty="0">
                          <a:solidFill>
                            <a:schemeClr val="dk1"/>
                          </a:solidFill>
                          <a:effectLst/>
                          <a:latin typeface="+mn-lt"/>
                          <a:ea typeface="+mn-ea"/>
                          <a:cs typeface="+mn-cs"/>
                        </a:rPr>
                        <a:t>里还是存储在</a:t>
                      </a:r>
                      <a:r>
                        <a:rPr lang="en-US" altLang="zh-CN" sz="1733" b="0" i="0" kern="1200" dirty="0">
                          <a:solidFill>
                            <a:schemeClr val="dk1"/>
                          </a:solidFill>
                          <a:effectLst/>
                          <a:latin typeface="+mn-lt"/>
                          <a:ea typeface="+mn-ea"/>
                          <a:cs typeface="+mn-cs"/>
                        </a:rPr>
                        <a:t>GPU Memory</a:t>
                      </a:r>
                      <a:r>
                        <a:rPr lang="zh-CN" altLang="en-US" sz="1733" b="0" i="0" kern="1200" dirty="0">
                          <a:solidFill>
                            <a:schemeClr val="dk1"/>
                          </a:solidFill>
                          <a:effectLst/>
                          <a:latin typeface="+mn-lt"/>
                          <a:ea typeface="+mn-ea"/>
                          <a:cs typeface="+mn-cs"/>
                        </a:rPr>
                        <a:t>里，在另一个设备计算时都会产生一次内存拷贝操作。可以选择增加一个同样的</a:t>
                      </a:r>
                      <a:r>
                        <a:rPr lang="en-US" altLang="zh-CN" sz="1733" b="0" i="0" kern="1200" dirty="0">
                          <a:solidFill>
                            <a:schemeClr val="dk1"/>
                          </a:solidFill>
                          <a:effectLst/>
                          <a:latin typeface="+mn-lt"/>
                          <a:ea typeface="+mn-ea"/>
                          <a:cs typeface="+mn-cs"/>
                        </a:rPr>
                        <a:t>const Op</a:t>
                      </a:r>
                      <a:r>
                        <a:rPr lang="zh-CN" altLang="en-US" sz="1733" b="0" i="0" kern="1200" dirty="0">
                          <a:solidFill>
                            <a:schemeClr val="dk1"/>
                          </a:solidFill>
                          <a:effectLst/>
                          <a:latin typeface="+mn-lt"/>
                          <a:ea typeface="+mn-ea"/>
                          <a:cs typeface="+mn-cs"/>
                        </a:rPr>
                        <a:t>，这样在初始化的时候</a:t>
                      </a:r>
                      <a:r>
                        <a:rPr lang="en-US" altLang="zh-CN" sz="1733" b="0" i="0" kern="1200" dirty="0">
                          <a:solidFill>
                            <a:schemeClr val="dk1"/>
                          </a:solidFill>
                          <a:effectLst/>
                          <a:latin typeface="+mn-lt"/>
                          <a:ea typeface="+mn-ea"/>
                          <a:cs typeface="+mn-cs"/>
                        </a:rPr>
                        <a:t>CPU</a:t>
                      </a:r>
                      <a:r>
                        <a:rPr lang="zh-CN" altLang="en-US" sz="1733" b="0" i="0" kern="1200" dirty="0">
                          <a:solidFill>
                            <a:schemeClr val="dk1"/>
                          </a:solidFill>
                          <a:effectLst/>
                          <a:latin typeface="+mn-lt"/>
                          <a:ea typeface="+mn-ea"/>
                          <a:cs typeface="+mn-cs"/>
                        </a:rPr>
                        <a:t>和</a:t>
                      </a:r>
                      <a:r>
                        <a:rPr lang="en-US" altLang="zh-CN" sz="1733" b="0" i="0" kern="1200" dirty="0">
                          <a:solidFill>
                            <a:schemeClr val="dk1"/>
                          </a:solidFill>
                          <a:effectLst/>
                          <a:latin typeface="+mn-lt"/>
                          <a:ea typeface="+mn-ea"/>
                          <a:cs typeface="+mn-cs"/>
                        </a:rPr>
                        <a:t>GPU</a:t>
                      </a:r>
                      <a:r>
                        <a:rPr lang="zh-CN" altLang="en-US" sz="1733" b="0" i="0" kern="1200" dirty="0">
                          <a:solidFill>
                            <a:schemeClr val="dk1"/>
                          </a:solidFill>
                          <a:effectLst/>
                          <a:latin typeface="+mn-lt"/>
                          <a:ea typeface="+mn-ea"/>
                          <a:cs typeface="+mn-cs"/>
                        </a:rPr>
                        <a:t>上都有这份数据，不需要进行拷贝操作，提高了推理效率</a:t>
                      </a:r>
                    </a:p>
                    <a:p>
                      <a:br>
                        <a:rPr lang="zh-CN" altLang="en-US" dirty="0"/>
                      </a:br>
                      <a:endParaRPr lang="zh-CN" altLang="en-US" dirty="0">
                        <a:solidFill>
                          <a:schemeClr val="tx1"/>
                        </a:solidFill>
                      </a:endParaRPr>
                    </a:p>
                  </a:txBody>
                  <a:tcPr/>
                </a:tc>
                <a:extLst>
                  <a:ext uri="{0D108BD9-81ED-4DB2-BD59-A6C34878D82A}">
                    <a16:rowId xmlns:a16="http://schemas.microsoft.com/office/drawing/2014/main" val="2093503773"/>
                  </a:ext>
                </a:extLst>
              </a:tr>
            </a:tbl>
          </a:graphicData>
        </a:graphic>
      </p:graphicFrame>
    </p:spTree>
    <p:extLst>
      <p:ext uri="{BB962C8B-B14F-4D97-AF65-F5344CB8AC3E}">
        <p14:creationId xmlns:p14="http://schemas.microsoft.com/office/powerpoint/2010/main" val="41384502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F1373-72C0-D246-8CC2-512F616A5A5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3242DC3-00A5-0848-ACA9-0F4A93A3413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0DC4AE7-0525-FC4C-BB31-680784E8204D}"/>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21B46E31-0D39-0646-A2CC-7AED1D4A74BA}"/>
              </a:ext>
            </a:extLst>
          </p:cNvPr>
          <p:cNvPicPr>
            <a:picLocks noChangeAspect="1"/>
          </p:cNvPicPr>
          <p:nvPr/>
        </p:nvPicPr>
        <p:blipFill>
          <a:blip r:embed="rId2"/>
          <a:stretch>
            <a:fillRect/>
          </a:stretch>
        </p:blipFill>
        <p:spPr>
          <a:xfrm>
            <a:off x="409749" y="558800"/>
            <a:ext cx="7162800" cy="5740400"/>
          </a:xfrm>
          <a:prstGeom prst="rect">
            <a:avLst/>
          </a:prstGeom>
        </p:spPr>
      </p:pic>
    </p:spTree>
    <p:extLst>
      <p:ext uri="{BB962C8B-B14F-4D97-AF65-F5344CB8AC3E}">
        <p14:creationId xmlns:p14="http://schemas.microsoft.com/office/powerpoint/2010/main" val="273065537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EE23B-AB78-7A48-AF87-6E92797F62A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301B90B-B888-6C4E-8BFB-A67504BB90EA}"/>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6714D400-ADAC-F843-855A-45A6CCE6F0BD}"/>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D5386DE0-BD42-1B4E-9697-423CF200378F}"/>
              </a:ext>
            </a:extLst>
          </p:cNvPr>
          <p:cNvPicPr>
            <a:picLocks noChangeAspect="1"/>
          </p:cNvPicPr>
          <p:nvPr/>
        </p:nvPicPr>
        <p:blipFill>
          <a:blip r:embed="rId2"/>
          <a:stretch>
            <a:fillRect/>
          </a:stretch>
        </p:blipFill>
        <p:spPr>
          <a:xfrm>
            <a:off x="3361531" y="1085850"/>
            <a:ext cx="5473700" cy="4686300"/>
          </a:xfrm>
          <a:prstGeom prst="rect">
            <a:avLst/>
          </a:prstGeom>
        </p:spPr>
      </p:pic>
    </p:spTree>
    <p:extLst>
      <p:ext uri="{BB962C8B-B14F-4D97-AF65-F5344CB8AC3E}">
        <p14:creationId xmlns:p14="http://schemas.microsoft.com/office/powerpoint/2010/main" val="145743875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738320" cy="4739402"/>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spcAft>
                <a:spcPts val="600"/>
              </a:spcAft>
              <a:buFont typeface="+mj-lt"/>
              <a:buAutoNum type="arabicPeriod"/>
            </a:pPr>
            <a:r>
              <a:rPr lang="zh-CN" altLang="en-US" sz="2400" b="1" dirty="0">
                <a:solidFill>
                  <a:schemeClr val="bg1">
                    <a:lumMod val="75000"/>
                  </a:schemeClr>
                </a:solidFill>
                <a:latin typeface="Gill Sans MT" panose="020B0502020104020203" pitchFamily="34" charset="0"/>
              </a:rPr>
              <a:t>推理系统介绍</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推理系统架构</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推理引擎叫故</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a:pPr>
            <a:r>
              <a:rPr lang="zh-CN" altLang="en-US" sz="2400" b="1" dirty="0">
                <a:solidFill>
                  <a:schemeClr val="bg1">
                    <a:lumMod val="75000"/>
                  </a:schemeClr>
                </a:solidFill>
                <a:latin typeface="Gill Sans MT" panose="020B0502020104020203" pitchFamily="34" charset="0"/>
              </a:rPr>
              <a:t>模型小型化</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CNN</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Transform</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startAt="3"/>
            </a:pPr>
            <a:r>
              <a:rPr lang="zh-CN" altLang="en-US" sz="2400" b="1" dirty="0">
                <a:solidFill>
                  <a:schemeClr val="bg1">
                    <a:lumMod val="75000"/>
                  </a:schemeClr>
                </a:solidFill>
                <a:latin typeface="Gill Sans MT" panose="020B0502020104020203" pitchFamily="34" charset="0"/>
              </a:rPr>
              <a:t>离线优化压缩</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低比特量化</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模型剪枝</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知识蒸馏</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startAt="3"/>
            </a:pPr>
            <a:r>
              <a:rPr lang="zh-CN" altLang="en-US" sz="2400" b="1" dirty="0">
                <a:solidFill>
                  <a:srgbClr val="374154"/>
                </a:solidFill>
                <a:latin typeface="Gill Sans MT" panose="020B0502020104020203" pitchFamily="34" charset="0"/>
              </a:rPr>
              <a:t>模型转换与优化</a:t>
            </a:r>
            <a:endParaRPr lang="en-US" altLang="zh-CN" sz="2400" b="1"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架构与流程</a:t>
            </a:r>
            <a:endParaRPr lang="en-US" altLang="zh-CN" sz="2000"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模型转换技术</a:t>
            </a:r>
            <a:endParaRPr lang="en-US" altLang="zh-CN" sz="2000"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计算图优化</a:t>
            </a:r>
            <a:endParaRPr lang="en-US" altLang="zh-CN" sz="2000" dirty="0">
              <a:solidFill>
                <a:srgbClr val="374154"/>
              </a:solidFill>
              <a:latin typeface="Gill Sans MT" panose="020B0502020104020203" pitchFamily="34" charset="0"/>
            </a:endParaRPr>
          </a:p>
          <a:p>
            <a:pPr marL="457200" lvl="1" indent="-457200">
              <a:lnSpc>
                <a:spcPct val="130000"/>
              </a:lnSpc>
              <a:spcAft>
                <a:spcPts val="600"/>
              </a:spcAft>
              <a:buFont typeface="+mj-lt"/>
              <a:buAutoNum type="arabicPeriod" startAt="5"/>
            </a:pPr>
            <a:r>
              <a:rPr lang="en-US" altLang="zh-CN" sz="2400" b="1" dirty="0">
                <a:solidFill>
                  <a:schemeClr val="bg1">
                    <a:lumMod val="75000"/>
                  </a:schemeClr>
                </a:solidFill>
                <a:latin typeface="Gill Sans MT" panose="020B0502020104020203" pitchFamily="34" charset="0"/>
              </a:rPr>
              <a:t>Runtime</a:t>
            </a:r>
            <a:r>
              <a:rPr lang="zh-CN" altLang="en-US" sz="2400" b="1" dirty="0">
                <a:solidFill>
                  <a:schemeClr val="bg1">
                    <a:lumMod val="75000"/>
                  </a:schemeClr>
                </a:solidFill>
                <a:latin typeface="Gill Sans MT" panose="020B0502020104020203" pitchFamily="34" charset="0"/>
              </a:rPr>
              <a:t>与在线优化</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动态</a:t>
            </a:r>
            <a:r>
              <a:rPr lang="en-US" altLang="zh-CN" sz="2000" dirty="0">
                <a:solidFill>
                  <a:schemeClr val="bg1">
                    <a:lumMod val="75000"/>
                  </a:schemeClr>
                </a:solidFill>
                <a:latin typeface="Gill Sans MT" panose="020B0502020104020203" pitchFamily="34" charset="0"/>
              </a:rPr>
              <a:t>batch</a:t>
            </a: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bin</a:t>
            </a:r>
            <a:r>
              <a:rPr lang="zh-CN" altLang="en-US" sz="2000" dirty="0">
                <a:solidFill>
                  <a:schemeClr val="bg1">
                    <a:lumMod val="75000"/>
                  </a:schemeClr>
                </a:solidFill>
                <a:latin typeface="Gill Sans MT" panose="020B0502020104020203" pitchFamily="34" charset="0"/>
              </a:rPr>
              <a:t> </a:t>
            </a:r>
            <a:r>
              <a:rPr lang="en-US" altLang="zh-CN" sz="2000" dirty="0">
                <a:solidFill>
                  <a:schemeClr val="bg1">
                    <a:lumMod val="75000"/>
                  </a:schemeClr>
                </a:solidFill>
                <a:latin typeface="Gill Sans MT" panose="020B0502020104020203" pitchFamily="34" charset="0"/>
              </a:rPr>
              <a:t>Packing</a:t>
            </a: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多副本并行</a:t>
            </a:r>
            <a:endParaRPr lang="en-US" altLang="zh-CN" sz="20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7D353F-69B6-554A-B48B-35B11B73F47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9CE6E3F-E382-0647-9DE8-AAC226F6589B}"/>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653C46BF-C9B9-2446-AE5E-52C24A740D2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9F31641-70F9-2D4A-8723-E13F90935D0F}"/>
              </a:ext>
            </a:extLst>
          </p:cNvPr>
          <p:cNvPicPr>
            <a:picLocks noChangeAspect="1"/>
          </p:cNvPicPr>
          <p:nvPr/>
        </p:nvPicPr>
        <p:blipFill>
          <a:blip r:embed="rId2"/>
          <a:stretch>
            <a:fillRect/>
          </a:stretch>
        </p:blipFill>
        <p:spPr>
          <a:xfrm>
            <a:off x="1941959" y="2132856"/>
            <a:ext cx="2654300" cy="3479800"/>
          </a:xfrm>
          <a:prstGeom prst="rect">
            <a:avLst/>
          </a:prstGeom>
        </p:spPr>
      </p:pic>
    </p:spTree>
    <p:extLst>
      <p:ext uri="{BB962C8B-B14F-4D97-AF65-F5344CB8AC3E}">
        <p14:creationId xmlns:p14="http://schemas.microsoft.com/office/powerpoint/2010/main" val="35447996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59430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lvl="1" indent="-457200">
              <a:buFont typeface="+mj-lt"/>
              <a:buAutoNum type="arabicPeriod"/>
            </a:pPr>
            <a:r>
              <a:rPr lang="zh-CN" altLang="en-US" sz="2400" b="1" dirty="0">
                <a:solidFill>
                  <a:srgbClr val="374154"/>
                </a:solidFill>
                <a:latin typeface="Gill Sans MT" panose="020B0502020104020203" pitchFamily="34" charset="0"/>
              </a:rPr>
              <a:t>计算图优化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Challenges and Architecture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挑战与架构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graph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计算图优化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Example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ONNX</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Runtime</a:t>
            </a:r>
            <a:r>
              <a:rPr lang="zh-CN" altLang="en-US" sz="2000" dirty="0">
                <a:solidFill>
                  <a:srgbClr val="374154"/>
                </a:solidFill>
                <a:latin typeface="Gill Sans MT" panose="020B0502020104020203" pitchFamily="34" charset="0"/>
              </a:rPr>
              <a:t> 图优化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Optimize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Details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计算图优化详解</a:t>
            </a:r>
            <a:endParaRPr lang="en-US" altLang="zh-CN" sz="2000" dirty="0">
              <a:solidFill>
                <a:srgbClr val="374154"/>
              </a:solidFill>
              <a:latin typeface="Gill Sans MT" panose="020B0502020104020203" pitchFamily="34" charset="0"/>
            </a:endParaRPr>
          </a:p>
          <a:p>
            <a:pPr lvl="2">
              <a:buFont typeface="Arial" panose="020B0604020202020204" pitchFamily="34" charset="0"/>
              <a:buChar char="•"/>
            </a:pPr>
            <a:endParaRPr lang="en-US" altLang="zh-CN" sz="2000" dirty="0">
              <a:solidFill>
                <a:srgbClr val="374154"/>
              </a:solidFill>
              <a:latin typeface="Gill Sans MT" panose="020B0502020104020203" pitchFamily="34" charset="0"/>
            </a:endParaRPr>
          </a:p>
        </p:txBody>
      </p:sp>
      <p:sp>
        <p:nvSpPr>
          <p:cNvPr id="2" name="右大括号 1">
            <a:extLst>
              <a:ext uri="{FF2B5EF4-FFF2-40B4-BE49-F238E27FC236}">
                <a16:creationId xmlns:a16="http://schemas.microsoft.com/office/drawing/2014/main" id="{99795B60-40CB-C446-9A1E-CCEFBB9319A9}"/>
              </a:ext>
            </a:extLst>
          </p:cNvPr>
          <p:cNvSpPr/>
          <p:nvPr/>
        </p:nvSpPr>
        <p:spPr bwMode="auto">
          <a:xfrm>
            <a:off x="7034485" y="2780928"/>
            <a:ext cx="216024" cy="1296144"/>
          </a:xfrm>
          <a:prstGeom prst="rightBrace">
            <a:avLst/>
          </a:prstGeom>
          <a:ln w="5715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136257699">
                  <a:custGeom>
                    <a:avLst/>
                    <a:gdLst>
                      <a:gd name="connsiteX0" fmla="*/ 0 w 216024"/>
                      <a:gd name="connsiteY0" fmla="*/ 0 h 1296144"/>
                      <a:gd name="connsiteX1" fmla="*/ 108012 w 216024"/>
                      <a:gd name="connsiteY1" fmla="*/ 18001 h 1296144"/>
                      <a:gd name="connsiteX2" fmla="*/ 108012 w 216024"/>
                      <a:gd name="connsiteY2" fmla="*/ 630071 h 1296144"/>
                      <a:gd name="connsiteX3" fmla="*/ 216024 w 216024"/>
                      <a:gd name="connsiteY3" fmla="*/ 648072 h 1296144"/>
                      <a:gd name="connsiteX4" fmla="*/ 108012 w 216024"/>
                      <a:gd name="connsiteY4" fmla="*/ 666073 h 1296144"/>
                      <a:gd name="connsiteX5" fmla="*/ 108012 w 216024"/>
                      <a:gd name="connsiteY5" fmla="*/ 1278143 h 1296144"/>
                      <a:gd name="connsiteX6" fmla="*/ 0 w 216024"/>
                      <a:gd name="connsiteY6" fmla="*/ 1296144 h 1296144"/>
                      <a:gd name="connsiteX7" fmla="*/ 0 w 216024"/>
                      <a:gd name="connsiteY7" fmla="*/ 686956 h 1296144"/>
                      <a:gd name="connsiteX8" fmla="*/ 0 w 216024"/>
                      <a:gd name="connsiteY8" fmla="*/ 0 h 1296144"/>
                      <a:gd name="connsiteX0" fmla="*/ 0 w 216024"/>
                      <a:gd name="connsiteY0" fmla="*/ 0 h 1296144"/>
                      <a:gd name="connsiteX1" fmla="*/ 108012 w 216024"/>
                      <a:gd name="connsiteY1" fmla="*/ 18001 h 1296144"/>
                      <a:gd name="connsiteX2" fmla="*/ 108012 w 216024"/>
                      <a:gd name="connsiteY2" fmla="*/ 630071 h 1296144"/>
                      <a:gd name="connsiteX3" fmla="*/ 216024 w 216024"/>
                      <a:gd name="connsiteY3" fmla="*/ 648072 h 1296144"/>
                      <a:gd name="connsiteX4" fmla="*/ 108012 w 216024"/>
                      <a:gd name="connsiteY4" fmla="*/ 666073 h 1296144"/>
                      <a:gd name="connsiteX5" fmla="*/ 108012 w 216024"/>
                      <a:gd name="connsiteY5" fmla="*/ 1278143 h 1296144"/>
                      <a:gd name="connsiteX6" fmla="*/ 0 w 216024"/>
                      <a:gd name="connsiteY6" fmla="*/ 1296144 h 129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24" h="1296144" stroke="0" extrusionOk="0">
                        <a:moveTo>
                          <a:pt x="0" y="0"/>
                        </a:moveTo>
                        <a:cubicBezTo>
                          <a:pt x="60737" y="-962"/>
                          <a:pt x="105894" y="9258"/>
                          <a:pt x="108012" y="18001"/>
                        </a:cubicBezTo>
                        <a:cubicBezTo>
                          <a:pt x="129548" y="172910"/>
                          <a:pt x="138209" y="502313"/>
                          <a:pt x="108012" y="630071"/>
                        </a:cubicBezTo>
                        <a:cubicBezTo>
                          <a:pt x="107563" y="648175"/>
                          <a:pt x="163620" y="654569"/>
                          <a:pt x="216024" y="648072"/>
                        </a:cubicBezTo>
                        <a:cubicBezTo>
                          <a:pt x="156259" y="649340"/>
                          <a:pt x="108341" y="656574"/>
                          <a:pt x="108012" y="666073"/>
                        </a:cubicBezTo>
                        <a:cubicBezTo>
                          <a:pt x="82544" y="874396"/>
                          <a:pt x="132706" y="1018109"/>
                          <a:pt x="108012" y="1278143"/>
                        </a:cubicBezTo>
                        <a:cubicBezTo>
                          <a:pt x="98425" y="1287041"/>
                          <a:pt x="67132" y="1291980"/>
                          <a:pt x="0" y="1296144"/>
                        </a:cubicBezTo>
                        <a:cubicBezTo>
                          <a:pt x="-5215" y="1173156"/>
                          <a:pt x="29767" y="927846"/>
                          <a:pt x="0" y="686956"/>
                        </a:cubicBezTo>
                        <a:cubicBezTo>
                          <a:pt x="-29767" y="446066"/>
                          <a:pt x="-24753" y="232627"/>
                          <a:pt x="0" y="0"/>
                        </a:cubicBezTo>
                        <a:close/>
                      </a:path>
                      <a:path w="216024" h="1296144" fill="none" extrusionOk="0">
                        <a:moveTo>
                          <a:pt x="0" y="0"/>
                        </a:moveTo>
                        <a:cubicBezTo>
                          <a:pt x="60627" y="-1618"/>
                          <a:pt x="107585" y="7537"/>
                          <a:pt x="108012" y="18001"/>
                        </a:cubicBezTo>
                        <a:cubicBezTo>
                          <a:pt x="97416" y="193572"/>
                          <a:pt x="115703" y="436059"/>
                          <a:pt x="108012" y="630071"/>
                        </a:cubicBezTo>
                        <a:cubicBezTo>
                          <a:pt x="106407" y="640775"/>
                          <a:pt x="162467" y="649711"/>
                          <a:pt x="216024" y="648072"/>
                        </a:cubicBezTo>
                        <a:cubicBezTo>
                          <a:pt x="156928" y="648480"/>
                          <a:pt x="109601" y="654227"/>
                          <a:pt x="108012" y="666073"/>
                        </a:cubicBezTo>
                        <a:cubicBezTo>
                          <a:pt x="118109" y="893042"/>
                          <a:pt x="105868" y="1148207"/>
                          <a:pt x="108012" y="1278143"/>
                        </a:cubicBezTo>
                        <a:cubicBezTo>
                          <a:pt x="104566" y="1297070"/>
                          <a:pt x="57791" y="1299496"/>
                          <a:pt x="0" y="1296144"/>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6D8DE510-9647-9141-BDC3-FDE20CCBC3C9}"/>
              </a:ext>
            </a:extLst>
          </p:cNvPr>
          <p:cNvSpPr/>
          <p:nvPr/>
        </p:nvSpPr>
        <p:spPr bwMode="auto">
          <a:xfrm>
            <a:off x="7610549" y="2825299"/>
            <a:ext cx="1944216" cy="1207402"/>
          </a:xfrm>
          <a:prstGeom prst="rect">
            <a:avLst/>
          </a:prstGeom>
          <a:solidFill>
            <a:srgbClr val="C00000"/>
          </a:solidFill>
          <a:ln>
            <a:noFill/>
          </a:ln>
          <a:effectLst/>
        </p:spPr>
        <p:txBody>
          <a:bodyPr vert="horz" wrap="square" lIns="91440" tIns="45720" rIns="91440" bIns="45720" numCol="1" rtlCol="0" anchor="ctr" anchorCtr="0" compatLnSpc="1">
            <a:prstTxWarp prst="textNoShape">
              <a:avLst/>
            </a:prstTxWarp>
          </a:bodyPr>
          <a:lstStyle/>
          <a:p>
            <a:pPr marL="342900" marR="0" indent="-342900" defTabSz="914400" rtl="0" eaLnBrk="1" fontAlgn="base" latinLnBrk="0" hangingPunct="1">
              <a:lnSpc>
                <a:spcPct val="150000"/>
              </a:lnSpc>
              <a:spcBef>
                <a:spcPct val="0"/>
              </a:spcBef>
              <a:spcAft>
                <a:spcPct val="0"/>
              </a:spcAft>
              <a:buClr>
                <a:schemeClr val="bg1"/>
              </a:buClr>
              <a:buSzTx/>
              <a:buFont typeface="Arial" panose="020B0604020202020204" pitchFamily="34" charset="0"/>
              <a:buChar char="•"/>
              <a:tabLst/>
            </a:pPr>
            <a:r>
              <a:rPr kumimoji="0" lang="zh-CN" altLang="en-US"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rPr>
              <a:t>基础知识</a:t>
            </a:r>
            <a:endParaRPr kumimoji="0" lang="en-US" altLang="zh-CN"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endParaRPr>
          </a:p>
          <a:p>
            <a:pPr marL="342900" marR="0" indent="-342900" defTabSz="914400" rtl="0" eaLnBrk="1" fontAlgn="base" latinLnBrk="0" hangingPunct="1">
              <a:lnSpc>
                <a:spcPct val="150000"/>
              </a:lnSpc>
              <a:spcBef>
                <a:spcPct val="0"/>
              </a:spcBef>
              <a:spcAft>
                <a:spcPct val="0"/>
              </a:spcAft>
              <a:buClr>
                <a:schemeClr val="bg1"/>
              </a:buClr>
              <a:buSzTx/>
              <a:buFont typeface="Arial" panose="020B0604020202020204" pitchFamily="34" charset="0"/>
              <a:buChar char="•"/>
              <a:tabLst/>
            </a:pPr>
            <a:r>
              <a:rPr lang="zh-CN" altLang="en-US" sz="2000" b="1" dirty="0">
                <a:solidFill>
                  <a:schemeClr val="bg1"/>
                </a:solidFill>
                <a:latin typeface="Gill Sans MT" panose="020B0502020104020203" pitchFamily="34" charset="0"/>
                <a:ea typeface="Microsoft YaHei" panose="020B0503020204020204" pitchFamily="34" charset="-122"/>
              </a:rPr>
              <a:t>整体架构</a:t>
            </a:r>
            <a:endParaRPr kumimoji="0" lang="zh-CN" altLang="en-US"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31263517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16499" y="1124744"/>
            <a:ext cx="5961801" cy="5053686"/>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a:off x="3434085" y="2132856"/>
            <a:ext cx="2808312" cy="1080120"/>
          </a:xfrm>
          <a:prstGeom prst="rect">
            <a:avLst/>
          </a:prstGeom>
          <a:noFill/>
          <a:ln w="5715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18016661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离线优化模块</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挑战与架构</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096104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9702073-7081-F241-B011-FE2CDD09310E}"/>
              </a:ext>
            </a:extLst>
          </p:cNvPr>
          <p:cNvSpPr>
            <a:spLocks noGrp="1"/>
          </p:cNvSpPr>
          <p:nvPr>
            <p:ph type="title"/>
          </p:nvPr>
        </p:nvSpPr>
        <p:spPr/>
        <p:txBody>
          <a:bodyPr/>
          <a:lstStyle/>
          <a:p>
            <a:r>
              <a:rPr lang="en-US" altLang="zh-CN" dirty="0"/>
              <a:t>Optimizer</a:t>
            </a:r>
            <a:r>
              <a:rPr lang="zh-CN" altLang="en-US" dirty="0"/>
              <a:t> </a:t>
            </a:r>
            <a:r>
              <a:rPr lang="en-US" altLang="zh-CN" dirty="0"/>
              <a:t>Challenge</a:t>
            </a:r>
            <a:r>
              <a:rPr lang="zh-CN" altLang="en-US" dirty="0"/>
              <a:t> 优化模块挑战</a:t>
            </a:r>
          </a:p>
        </p:txBody>
      </p:sp>
      <p:sp>
        <p:nvSpPr>
          <p:cNvPr id="6" name="内容占位符 5">
            <a:extLst>
              <a:ext uri="{FF2B5EF4-FFF2-40B4-BE49-F238E27FC236}">
                <a16:creationId xmlns:a16="http://schemas.microsoft.com/office/drawing/2014/main" id="{D6E33219-0D41-2B42-9187-0FD10E15F22B}"/>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结构冗余</a:t>
            </a:r>
            <a:r>
              <a:rPr lang="zh-CN" altLang="en-US" dirty="0">
                <a:latin typeface="Gill Sans MT" panose="020B0502020104020203" pitchFamily="34" charset="0"/>
              </a:rPr>
              <a:t>：深度学习网络模型结构中的无效计算节点、重复的计算子图、相同的结构模块，可以在保留相同计算图语义情况下无损去除的冗余类型；</a:t>
            </a:r>
          </a:p>
          <a:p>
            <a:pPr>
              <a:lnSpc>
                <a:spcPct val="150000"/>
              </a:lnSpc>
            </a:pPr>
            <a:r>
              <a:rPr lang="zh-CN" altLang="en-US" b="1" dirty="0">
                <a:latin typeface="Gill Sans MT" panose="020B0502020104020203" pitchFamily="34" charset="0"/>
              </a:rPr>
              <a:t>精度冗余</a:t>
            </a:r>
            <a:r>
              <a:rPr lang="zh-CN" altLang="en-US" dirty="0">
                <a:latin typeface="Gill Sans MT" panose="020B0502020104020203" pitchFamily="34" charset="0"/>
              </a:rPr>
              <a:t>：推理引擎数据单元是张量，一般为</a:t>
            </a:r>
            <a:r>
              <a:rPr lang="en-US" altLang="zh-CN" dirty="0">
                <a:latin typeface="Gill Sans MT" panose="020B0502020104020203" pitchFamily="34" charset="0"/>
              </a:rPr>
              <a:t>FP32</a:t>
            </a:r>
            <a:r>
              <a:rPr lang="zh-CN" altLang="en-US" dirty="0">
                <a:latin typeface="Gill Sans MT" panose="020B0502020104020203" pitchFamily="34" charset="0"/>
              </a:rPr>
              <a:t>浮点数，</a:t>
            </a:r>
            <a:r>
              <a:rPr lang="en-US" altLang="zh-CN" dirty="0">
                <a:latin typeface="Gill Sans MT" panose="020B0502020104020203" pitchFamily="34" charset="0"/>
              </a:rPr>
              <a:t>FP32</a:t>
            </a:r>
            <a:r>
              <a:rPr lang="zh-CN" altLang="en-US" dirty="0">
                <a:latin typeface="Gill Sans MT" panose="020B0502020104020203" pitchFamily="34" charset="0"/>
              </a:rPr>
              <a:t>表示的特征范围在某些场景存在冗余，可压缩到 </a:t>
            </a:r>
            <a:r>
              <a:rPr lang="en-US" altLang="zh-CN" dirty="0">
                <a:latin typeface="Gill Sans MT" panose="020B0502020104020203" pitchFamily="34" charset="0"/>
              </a:rPr>
              <a:t>FP16/INT8</a:t>
            </a:r>
            <a:r>
              <a:rPr lang="zh-CN" altLang="en-US" dirty="0">
                <a:latin typeface="Gill Sans MT" panose="020B0502020104020203" pitchFamily="34" charset="0"/>
              </a:rPr>
              <a:t> 甚至更低；数据中可能存大量</a:t>
            </a:r>
            <a:r>
              <a:rPr lang="en-US" altLang="zh-CN" dirty="0">
                <a:latin typeface="Gill Sans MT" panose="020B0502020104020203" pitchFamily="34" charset="0"/>
              </a:rPr>
              <a:t>0</a:t>
            </a:r>
            <a:r>
              <a:rPr lang="zh-CN" altLang="en-US" dirty="0">
                <a:latin typeface="Gill Sans MT" panose="020B0502020104020203" pitchFamily="34" charset="0"/>
              </a:rPr>
              <a:t>或者重复数据。</a:t>
            </a:r>
          </a:p>
          <a:p>
            <a:pPr>
              <a:lnSpc>
                <a:spcPct val="150000"/>
              </a:lnSpc>
            </a:pPr>
            <a:r>
              <a:rPr lang="zh-CN" altLang="en-US" b="1" dirty="0">
                <a:latin typeface="Gill Sans MT" panose="020B0502020104020203" pitchFamily="34" charset="0"/>
              </a:rPr>
              <a:t>算法冗余</a:t>
            </a:r>
            <a:r>
              <a:rPr lang="zh-CN" altLang="en-US" dirty="0">
                <a:latin typeface="Gill Sans MT" panose="020B0502020104020203" pitchFamily="34" charset="0"/>
              </a:rPr>
              <a:t>：算子或者</a:t>
            </a:r>
            <a:r>
              <a:rPr lang="en-US" altLang="zh-CN" dirty="0">
                <a:latin typeface="Gill Sans MT" panose="020B0502020104020203" pitchFamily="34" charset="0"/>
              </a:rPr>
              <a:t>Kernel</a:t>
            </a:r>
            <a:r>
              <a:rPr lang="zh-CN" altLang="en-US" dirty="0">
                <a:latin typeface="Gill Sans MT" panose="020B0502020104020203" pitchFamily="34" charset="0"/>
              </a:rPr>
              <a:t>层面的实现算法本身存在计算冗余，比如均值模糊的滑窗与拉普拉斯的滑窗实现方式相同。</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读写冗余</a:t>
            </a:r>
            <a:r>
              <a:rPr lang="zh-CN" altLang="en-US" dirty="0">
                <a:latin typeface="Gill Sans MT" panose="020B0502020104020203" pitchFamily="34" charset="0"/>
              </a:rPr>
              <a:t>：在一些计算场景重复读写内存，或者内存访问不连续导致不能充分利用硬件缓存，产生多余的内存传输。</a:t>
            </a:r>
          </a:p>
          <a:p>
            <a:pPr>
              <a:lnSpc>
                <a:spcPct val="150000"/>
              </a:lnSpc>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9430973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9702073-7081-F241-B011-FE2CDD09310E}"/>
              </a:ext>
            </a:extLst>
          </p:cNvPr>
          <p:cNvSpPr>
            <a:spLocks noGrp="1"/>
          </p:cNvSpPr>
          <p:nvPr>
            <p:ph type="title"/>
          </p:nvPr>
        </p:nvSpPr>
        <p:spPr/>
        <p:txBody>
          <a:bodyPr/>
          <a:lstStyle/>
          <a:p>
            <a:r>
              <a:rPr lang="en-US" altLang="zh-CN" dirty="0"/>
              <a:t>Optimizer</a:t>
            </a:r>
            <a:r>
              <a:rPr lang="zh-CN" altLang="en-US" dirty="0"/>
              <a:t> </a:t>
            </a:r>
            <a:r>
              <a:rPr lang="en-US" altLang="zh-CN" dirty="0"/>
              <a:t>Challenge</a:t>
            </a:r>
            <a:r>
              <a:rPr lang="zh-CN" altLang="en-US" dirty="0"/>
              <a:t> 优化模块挑战</a:t>
            </a:r>
          </a:p>
        </p:txBody>
      </p:sp>
      <p:sp>
        <p:nvSpPr>
          <p:cNvPr id="6" name="内容占位符 5">
            <a:extLst>
              <a:ext uri="{FF2B5EF4-FFF2-40B4-BE49-F238E27FC236}">
                <a16:creationId xmlns:a16="http://schemas.microsoft.com/office/drawing/2014/main" id="{D6E33219-0D41-2B42-9187-0FD10E15F22B}"/>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结构冗余</a:t>
            </a:r>
            <a:r>
              <a:rPr lang="zh-CN" altLang="en-US" dirty="0">
                <a:latin typeface="Gill Sans MT" panose="020B0502020104020203" pitchFamily="34" charset="0"/>
              </a:rPr>
              <a:t>：深度学习网络模型结构中的无效计算节点、重复的计算子图、相同的结构模块，可以在保留相同计算图语义情况下无损去除的冗余类型；</a:t>
            </a:r>
          </a:p>
          <a:p>
            <a:pPr>
              <a:lnSpc>
                <a:spcPct val="150000"/>
              </a:lnSpc>
            </a:pPr>
            <a:r>
              <a:rPr lang="zh-CN" altLang="en-US" b="1" dirty="0">
                <a:latin typeface="Gill Sans MT" panose="020B0502020104020203" pitchFamily="34" charset="0"/>
              </a:rPr>
              <a:t>精度冗余</a:t>
            </a:r>
            <a:r>
              <a:rPr lang="zh-CN" altLang="en-US" dirty="0">
                <a:latin typeface="Gill Sans MT" panose="020B0502020104020203" pitchFamily="34" charset="0"/>
              </a:rPr>
              <a:t>：推理引擎数据单元是张量，一般为</a:t>
            </a:r>
            <a:r>
              <a:rPr lang="en-US" altLang="zh-CN" dirty="0">
                <a:latin typeface="Gill Sans MT" panose="020B0502020104020203" pitchFamily="34" charset="0"/>
              </a:rPr>
              <a:t>FP32</a:t>
            </a:r>
            <a:r>
              <a:rPr lang="zh-CN" altLang="en-US" dirty="0">
                <a:latin typeface="Gill Sans MT" panose="020B0502020104020203" pitchFamily="34" charset="0"/>
              </a:rPr>
              <a:t>浮点数，</a:t>
            </a:r>
            <a:r>
              <a:rPr lang="en-US" altLang="zh-CN" dirty="0">
                <a:latin typeface="Gill Sans MT" panose="020B0502020104020203" pitchFamily="34" charset="0"/>
              </a:rPr>
              <a:t>FP32</a:t>
            </a:r>
            <a:r>
              <a:rPr lang="zh-CN" altLang="en-US" dirty="0">
                <a:latin typeface="Gill Sans MT" panose="020B0502020104020203" pitchFamily="34" charset="0"/>
              </a:rPr>
              <a:t>表示的特征范围在某些场景存在冗余，可压缩到 </a:t>
            </a:r>
            <a:r>
              <a:rPr lang="en-US" altLang="zh-CN" dirty="0">
                <a:latin typeface="Gill Sans MT" panose="020B0502020104020203" pitchFamily="34" charset="0"/>
              </a:rPr>
              <a:t>FP16/INT8</a:t>
            </a:r>
            <a:r>
              <a:rPr lang="zh-CN" altLang="en-US" dirty="0">
                <a:latin typeface="Gill Sans MT" panose="020B0502020104020203" pitchFamily="34" charset="0"/>
              </a:rPr>
              <a:t> 甚至更低；数据中可能存大量</a:t>
            </a:r>
            <a:r>
              <a:rPr lang="en-US" altLang="zh-CN" dirty="0">
                <a:latin typeface="Gill Sans MT" panose="020B0502020104020203" pitchFamily="34" charset="0"/>
              </a:rPr>
              <a:t>0</a:t>
            </a:r>
            <a:r>
              <a:rPr lang="zh-CN" altLang="en-US" dirty="0">
                <a:latin typeface="Gill Sans MT" panose="020B0502020104020203" pitchFamily="34" charset="0"/>
              </a:rPr>
              <a:t>或者重复数据。</a:t>
            </a:r>
          </a:p>
          <a:p>
            <a:pPr>
              <a:lnSpc>
                <a:spcPct val="150000"/>
              </a:lnSpc>
            </a:pPr>
            <a:r>
              <a:rPr lang="zh-CN" altLang="en-US" b="1" dirty="0">
                <a:latin typeface="Gill Sans MT" panose="020B0502020104020203" pitchFamily="34" charset="0"/>
              </a:rPr>
              <a:t>算法冗余</a:t>
            </a:r>
            <a:r>
              <a:rPr lang="zh-CN" altLang="en-US" dirty="0">
                <a:latin typeface="Gill Sans MT" panose="020B0502020104020203" pitchFamily="34" charset="0"/>
              </a:rPr>
              <a:t>：算子或者</a:t>
            </a:r>
            <a:r>
              <a:rPr lang="en-US" altLang="zh-CN" dirty="0">
                <a:latin typeface="Gill Sans MT" panose="020B0502020104020203" pitchFamily="34" charset="0"/>
              </a:rPr>
              <a:t>Kernel</a:t>
            </a:r>
            <a:r>
              <a:rPr lang="zh-CN" altLang="en-US" dirty="0">
                <a:latin typeface="Gill Sans MT" panose="020B0502020104020203" pitchFamily="34" charset="0"/>
              </a:rPr>
              <a:t>层面的实现算法本身存在计算冗余，比如均值模糊的滑窗与拉普拉斯的滑窗实现方式相同。</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读写冗余</a:t>
            </a:r>
            <a:r>
              <a:rPr lang="zh-CN" altLang="en-US" dirty="0">
                <a:latin typeface="Gill Sans MT" panose="020B0502020104020203" pitchFamily="34" charset="0"/>
              </a:rPr>
              <a:t>：在一些计算场景重复读写内存，或者内存访问不连续导致不能充分利用硬件缓存，产生多余的内存传输。</a:t>
            </a:r>
          </a:p>
          <a:p>
            <a:pPr>
              <a:lnSpc>
                <a:spcPct val="150000"/>
              </a:lnSpc>
            </a:pPr>
            <a:endParaRPr lang="zh-CN" altLang="en-US" dirty="0">
              <a:latin typeface="Gill Sans MT" panose="020B0502020104020203" pitchFamily="34" charset="0"/>
            </a:endParaRPr>
          </a:p>
        </p:txBody>
      </p:sp>
      <p:sp>
        <p:nvSpPr>
          <p:cNvPr id="4" name="矩形标注 3">
            <a:extLst>
              <a:ext uri="{FF2B5EF4-FFF2-40B4-BE49-F238E27FC236}">
                <a16:creationId xmlns:a16="http://schemas.microsoft.com/office/drawing/2014/main" id="{5ACC30C8-80BF-9842-858C-B34A0777DD97}"/>
              </a:ext>
            </a:extLst>
          </p:cNvPr>
          <p:cNvSpPr/>
          <p:nvPr/>
        </p:nvSpPr>
        <p:spPr bwMode="auto">
          <a:xfrm>
            <a:off x="7178501" y="2213231"/>
            <a:ext cx="3888432" cy="1118659"/>
          </a:xfrm>
          <a:prstGeom prst="wedgeRectCallout">
            <a:avLst>
              <a:gd name="adj1" fmla="val -37771"/>
              <a:gd name="adj2" fmla="val -72450"/>
            </a:avLst>
          </a:prstGeom>
          <a:solidFill>
            <a:srgbClr val="FFC000"/>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
                <a:srgbClr val="CC9900"/>
              </a:buClr>
              <a:buSzTx/>
              <a:tabLst/>
            </a:pPr>
            <a:r>
              <a:rPr kumimoji="0" lang="zh-CN" altLang="en-US"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rPr>
              <a:t>计算图优化</a:t>
            </a:r>
            <a:endParaRPr kumimoji="0" lang="en-US" altLang="zh-CN"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endParaRPr>
          </a:p>
          <a:p>
            <a:pPr marL="0" marR="0" indent="0" algn="ctr" defTabSz="914400" rtl="0" eaLnBrk="1" fontAlgn="base" latinLnBrk="0" hangingPunct="1">
              <a:lnSpc>
                <a:spcPct val="150000"/>
              </a:lnSpc>
              <a:spcBef>
                <a:spcPct val="0"/>
              </a:spcBef>
              <a:spcAft>
                <a:spcPct val="0"/>
              </a:spcAft>
              <a:buClr>
                <a:srgbClr val="CC9900"/>
              </a:buClr>
              <a:buSzTx/>
              <a:tabLst/>
            </a:pPr>
            <a:r>
              <a:rPr lang="zh-CN" altLang="en-US" sz="2000" b="1" dirty="0">
                <a:solidFill>
                  <a:schemeClr val="bg1"/>
                </a:solidFill>
                <a:latin typeface="Gill Sans MT" panose="020B0502020104020203" pitchFamily="34" charset="0"/>
                <a:ea typeface="Microsoft YaHei" panose="020B0503020204020204" pitchFamily="34" charset="-122"/>
              </a:rPr>
              <a:t>算子融合、算子替换、常量折叠</a:t>
            </a:r>
            <a:endParaRPr kumimoji="0" lang="zh-CN" altLang="en-US"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endParaRPr>
          </a:p>
        </p:txBody>
      </p:sp>
      <p:sp>
        <p:nvSpPr>
          <p:cNvPr id="7" name="矩形标注 6">
            <a:extLst>
              <a:ext uri="{FF2B5EF4-FFF2-40B4-BE49-F238E27FC236}">
                <a16:creationId xmlns:a16="http://schemas.microsoft.com/office/drawing/2014/main" id="{842B5C89-2617-B44E-99D6-7C17A773B2F5}"/>
              </a:ext>
            </a:extLst>
          </p:cNvPr>
          <p:cNvSpPr/>
          <p:nvPr/>
        </p:nvSpPr>
        <p:spPr bwMode="auto">
          <a:xfrm>
            <a:off x="5450309" y="4005064"/>
            <a:ext cx="3888432" cy="1118659"/>
          </a:xfrm>
          <a:prstGeom prst="wedgeRectCallout">
            <a:avLst>
              <a:gd name="adj1" fmla="val -36467"/>
              <a:gd name="adj2" fmla="val -67484"/>
            </a:avLst>
          </a:prstGeom>
          <a:solidFill>
            <a:srgbClr val="FFC000"/>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
                <a:srgbClr val="CC9900"/>
              </a:buClr>
              <a:buSzTx/>
              <a:tabLst/>
            </a:pPr>
            <a:r>
              <a:rPr kumimoji="0" lang="zh-CN" altLang="en-US"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rPr>
              <a:t>统一算子</a:t>
            </a:r>
            <a:r>
              <a:rPr kumimoji="0" lang="en-US" altLang="zh-CN"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rPr>
              <a:t>/</a:t>
            </a:r>
            <a:r>
              <a:rPr kumimoji="0" lang="zh-CN" altLang="en-US"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rPr>
              <a:t>计算图表达</a:t>
            </a:r>
            <a:endParaRPr kumimoji="0" lang="en-US" altLang="zh-CN"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endParaRPr>
          </a:p>
          <a:p>
            <a:pPr marL="0" marR="0" indent="0" algn="ctr" defTabSz="914400" rtl="0" eaLnBrk="1" fontAlgn="base" latinLnBrk="0" hangingPunct="1">
              <a:lnSpc>
                <a:spcPct val="150000"/>
              </a:lnSpc>
              <a:spcBef>
                <a:spcPct val="0"/>
              </a:spcBef>
              <a:spcAft>
                <a:spcPct val="0"/>
              </a:spcAft>
              <a:buClr>
                <a:srgbClr val="CC9900"/>
              </a:buClr>
              <a:buSzTx/>
              <a:tabLst/>
            </a:pPr>
            <a:r>
              <a:rPr lang="en-US" altLang="zh-CN" sz="2000" b="1" dirty="0">
                <a:solidFill>
                  <a:schemeClr val="bg1"/>
                </a:solidFill>
                <a:latin typeface="Gill Sans MT" panose="020B0502020104020203" pitchFamily="34" charset="0"/>
                <a:ea typeface="Microsoft YaHei" panose="020B0503020204020204" pitchFamily="34" charset="-122"/>
              </a:rPr>
              <a:t>Kernel</a:t>
            </a:r>
            <a:r>
              <a:rPr lang="zh-CN" altLang="en-US" sz="2000" b="1" dirty="0">
                <a:solidFill>
                  <a:schemeClr val="bg1"/>
                </a:solidFill>
                <a:latin typeface="Gill Sans MT" panose="020B0502020104020203" pitchFamily="34" charset="0"/>
                <a:ea typeface="Microsoft YaHei" panose="020B0503020204020204" pitchFamily="34" charset="-122"/>
              </a:rPr>
              <a:t>提升泛化性</a:t>
            </a:r>
            <a:endParaRPr kumimoji="0" lang="zh-CN" altLang="en-US"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endParaRPr>
          </a:p>
        </p:txBody>
      </p:sp>
      <p:sp>
        <p:nvSpPr>
          <p:cNvPr id="8" name="矩形标注 7">
            <a:extLst>
              <a:ext uri="{FF2B5EF4-FFF2-40B4-BE49-F238E27FC236}">
                <a16:creationId xmlns:a16="http://schemas.microsoft.com/office/drawing/2014/main" id="{C4454B62-E8CB-814D-B950-7DA8B6064010}"/>
              </a:ext>
            </a:extLst>
          </p:cNvPr>
          <p:cNvSpPr/>
          <p:nvPr/>
        </p:nvSpPr>
        <p:spPr bwMode="auto">
          <a:xfrm>
            <a:off x="985813" y="5229200"/>
            <a:ext cx="3888432" cy="1118659"/>
          </a:xfrm>
          <a:prstGeom prst="wedgeRectCallout">
            <a:avLst>
              <a:gd name="adj1" fmla="val 39390"/>
              <a:gd name="adj2" fmla="val -74196"/>
            </a:avLst>
          </a:prstGeom>
          <a:solidFill>
            <a:srgbClr val="FFC000"/>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
                <a:srgbClr val="CC9900"/>
              </a:buClr>
              <a:buSzTx/>
              <a:tabLst/>
            </a:pPr>
            <a:r>
              <a:rPr kumimoji="0" lang="zh-CN" altLang="en-US"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rPr>
              <a:t>数据排布优化</a:t>
            </a:r>
            <a:endParaRPr kumimoji="0" lang="en-US" altLang="zh-CN"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endParaRPr>
          </a:p>
          <a:p>
            <a:pPr marL="0" marR="0" indent="0" algn="ctr" defTabSz="914400" rtl="0" eaLnBrk="1" fontAlgn="base" latinLnBrk="0" hangingPunct="1">
              <a:lnSpc>
                <a:spcPct val="150000"/>
              </a:lnSpc>
              <a:spcBef>
                <a:spcPct val="0"/>
              </a:spcBef>
              <a:spcAft>
                <a:spcPct val="0"/>
              </a:spcAft>
              <a:buClr>
                <a:srgbClr val="CC9900"/>
              </a:buClr>
              <a:buSzTx/>
              <a:tabLst/>
            </a:pPr>
            <a:r>
              <a:rPr kumimoji="0" lang="zh-CN" altLang="en-US"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rPr>
              <a:t>内存分配优化</a:t>
            </a:r>
          </a:p>
        </p:txBody>
      </p:sp>
    </p:spTree>
    <p:extLst>
      <p:ext uri="{BB962C8B-B14F-4D97-AF65-F5344CB8AC3E}">
        <p14:creationId xmlns:p14="http://schemas.microsoft.com/office/powerpoint/2010/main" val="2328077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转换模块架构</a:t>
            </a:r>
            <a:endParaRPr lang="en-US" dirty="0"/>
          </a:p>
        </p:txBody>
      </p:sp>
      <p:sp>
        <p:nvSpPr>
          <p:cNvPr id="6" name="Text Placeholder 5"/>
          <p:cNvSpPr>
            <a:spLocks noGrp="1"/>
          </p:cNvSpPr>
          <p:nvPr>
            <p:ph sz="half" idx="1"/>
          </p:nvPr>
        </p:nvSpPr>
        <p:spPr/>
        <p:txBody>
          <a:bodyPr/>
          <a:lstStyle/>
          <a:p>
            <a:pPr marL="404813" indent="-395288">
              <a:lnSpc>
                <a:spcPct val="150000"/>
              </a:lnSpc>
            </a:pPr>
            <a:r>
              <a:rPr lang="en-US" altLang="zh-CN" dirty="0">
                <a:latin typeface="Gill Sans MT" panose="020B0502020104020203" pitchFamily="34" charset="0"/>
              </a:rPr>
              <a:t>Converter</a:t>
            </a:r>
            <a:r>
              <a:rPr lang="zh-CN" altLang="en-US" dirty="0">
                <a:latin typeface="Gill Sans MT" panose="020B0502020104020203" pitchFamily="34" charset="0"/>
              </a:rPr>
              <a:t>由</a:t>
            </a:r>
            <a:r>
              <a:rPr lang="en-US" altLang="zh-CN" dirty="0">
                <a:latin typeface="Gill Sans MT" panose="020B0502020104020203" pitchFamily="34" charset="0"/>
              </a:rPr>
              <a:t>Frontends</a:t>
            </a:r>
            <a:r>
              <a:rPr lang="zh-CN" altLang="en-US" dirty="0">
                <a:latin typeface="Gill Sans MT" panose="020B0502020104020203" pitchFamily="34" charset="0"/>
              </a:rPr>
              <a:t>和</a:t>
            </a:r>
            <a:r>
              <a:rPr lang="en-US" altLang="zh-CN" dirty="0">
                <a:latin typeface="Gill Sans MT" panose="020B0502020104020203" pitchFamily="34" charset="0"/>
              </a:rPr>
              <a:t>Graph Optimize</a:t>
            </a:r>
            <a:r>
              <a:rPr lang="zh-CN" altLang="en-US" dirty="0">
                <a:latin typeface="Gill Sans MT" panose="020B0502020104020203" pitchFamily="34" charset="0"/>
              </a:rPr>
              <a:t>构成。前者负责支持不同的</a:t>
            </a:r>
            <a:r>
              <a:rPr lang="en-US" altLang="zh-CN" dirty="0">
                <a:latin typeface="Gill Sans MT" panose="020B0502020104020203" pitchFamily="34" charset="0"/>
              </a:rPr>
              <a:t>AI</a:t>
            </a:r>
            <a:r>
              <a:rPr lang="zh-CN" altLang="en-US" dirty="0">
                <a:latin typeface="Gill Sans MT" panose="020B0502020104020203" pitchFamily="34" charset="0"/>
              </a:rPr>
              <a:t> 训练框架；后者通过算子融合、算子替代、布局调整等方式优化计算图：</a:t>
            </a:r>
          </a:p>
          <a:p>
            <a:pPr marL="404813" indent="-395288">
              <a:lnSpc>
                <a:spcPct val="150000"/>
              </a:lnSpc>
            </a:pPr>
            <a:endParaRPr lang="en-US" dirty="0">
              <a:latin typeface="Gill Sans MT" panose="020B0502020104020203" pitchFamily="34" charset="0"/>
            </a:endParaRPr>
          </a:p>
        </p:txBody>
      </p:sp>
      <p:pic>
        <p:nvPicPr>
          <p:cNvPr id="4" name="图片 3">
            <a:extLst>
              <a:ext uri="{FF2B5EF4-FFF2-40B4-BE49-F238E27FC236}">
                <a16:creationId xmlns:a16="http://schemas.microsoft.com/office/drawing/2014/main" id="{E21809AC-8DC9-C14B-8504-EE0B0F4669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7830" y="2852936"/>
            <a:ext cx="10361101" cy="3168352"/>
          </a:xfrm>
          <a:prstGeom prst="rect">
            <a:avLst/>
          </a:prstGeom>
        </p:spPr>
      </p:pic>
      <p:sp>
        <p:nvSpPr>
          <p:cNvPr id="5" name="矩形 4">
            <a:extLst>
              <a:ext uri="{FF2B5EF4-FFF2-40B4-BE49-F238E27FC236}">
                <a16:creationId xmlns:a16="http://schemas.microsoft.com/office/drawing/2014/main" id="{81A8EFD4-EC58-3C41-AAB3-CB752FA87049}"/>
              </a:ext>
            </a:extLst>
          </p:cNvPr>
          <p:cNvSpPr/>
          <p:nvPr/>
        </p:nvSpPr>
        <p:spPr bwMode="auto">
          <a:xfrm>
            <a:off x="3650109" y="4221088"/>
            <a:ext cx="6480720" cy="1512168"/>
          </a:xfrm>
          <a:prstGeom prst="rect">
            <a:avLst/>
          </a:prstGeom>
          <a:noFill/>
          <a:ln w="5715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4234603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B07AB-8AC0-2C42-9CD8-3B19C2CD10B1}"/>
              </a:ext>
            </a:extLst>
          </p:cNvPr>
          <p:cNvSpPr>
            <a:spLocks noGrp="1"/>
          </p:cNvSpPr>
          <p:nvPr>
            <p:ph type="title"/>
          </p:nvPr>
        </p:nvSpPr>
        <p:spPr/>
        <p:txBody>
          <a:bodyPr/>
          <a:lstStyle/>
          <a:p>
            <a:r>
              <a:rPr lang="zh-CN" altLang="en-US" dirty="0"/>
              <a:t>转换模块的工作流程</a:t>
            </a:r>
          </a:p>
        </p:txBody>
      </p:sp>
      <p:pic>
        <p:nvPicPr>
          <p:cNvPr id="5" name="图片 4">
            <a:extLst>
              <a:ext uri="{FF2B5EF4-FFF2-40B4-BE49-F238E27FC236}">
                <a16:creationId xmlns:a16="http://schemas.microsoft.com/office/drawing/2014/main" id="{FDD056C3-FFC3-3E49-9E49-B5D75E8A00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704" y="1844824"/>
            <a:ext cx="10575354" cy="3936567"/>
          </a:xfrm>
          <a:prstGeom prst="rect">
            <a:avLst/>
          </a:prstGeom>
        </p:spPr>
      </p:pic>
    </p:spTree>
    <p:extLst>
      <p:ext uri="{BB962C8B-B14F-4D97-AF65-F5344CB8AC3E}">
        <p14:creationId xmlns:p14="http://schemas.microsoft.com/office/powerpoint/2010/main" val="393582516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30686</TotalTime>
  <Words>1070</Words>
  <Application>Microsoft Macintosh PowerPoint</Application>
  <PresentationFormat>自定义</PresentationFormat>
  <Paragraphs>95</Paragraphs>
  <Slides>21</Slides>
  <Notes>3</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21</vt:i4>
      </vt:variant>
    </vt:vector>
  </HeadingPairs>
  <TitlesOfParts>
    <vt:vector size="43"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推理系统系列模型转换与优化</vt:lpstr>
      <vt:lpstr>PowerPoint 演示文稿</vt:lpstr>
      <vt:lpstr>PowerPoint 演示文稿</vt:lpstr>
      <vt:lpstr>推理引擎架构</vt:lpstr>
      <vt:lpstr>PowerPoint 演示文稿</vt:lpstr>
      <vt:lpstr>Optimizer Challenge 优化模块挑战</vt:lpstr>
      <vt:lpstr>Optimizer Challenge 优化模块挑战</vt:lpstr>
      <vt:lpstr>转换模块架构</vt:lpstr>
      <vt:lpstr>转换模块的工作流程</vt:lpstr>
      <vt:lpstr>PowerPoint 演示文稿</vt:lpstr>
      <vt:lpstr>PowerPoint 演示文稿</vt:lpstr>
      <vt:lpstr>计算图优化 (a.k.a., 图优化)</vt:lpstr>
      <vt:lpstr>图优化方式</vt:lpstr>
      <vt:lpstr>工作流程</vt:lpstr>
      <vt:lpstr>PowerPoint 演示文稿</vt:lpstr>
      <vt:lpstr>Layout Optimizations 数据布局优化</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5072</cp:revision>
  <dcterms:created xsi:type="dcterms:W3CDTF">2015-01-14T10:38:57Z</dcterms:created>
  <dcterms:modified xsi:type="dcterms:W3CDTF">2023-01-29T05:16:09Z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